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308" r:id="rId3"/>
    <p:sldId id="257" r:id="rId4"/>
    <p:sldId id="258" r:id="rId5"/>
    <p:sldId id="329" r:id="rId6"/>
    <p:sldId id="330" r:id="rId7"/>
    <p:sldId id="268" r:id="rId8"/>
    <p:sldId id="267" r:id="rId9"/>
    <p:sldId id="269" r:id="rId10"/>
    <p:sldId id="270" r:id="rId11"/>
    <p:sldId id="272" r:id="rId12"/>
    <p:sldId id="273" r:id="rId13"/>
    <p:sldId id="276" r:id="rId14"/>
    <p:sldId id="277" r:id="rId15"/>
    <p:sldId id="274" r:id="rId16"/>
    <p:sldId id="260" r:id="rId17"/>
    <p:sldId id="261" r:id="rId18"/>
    <p:sldId id="307" r:id="rId19"/>
    <p:sldId id="280" r:id="rId20"/>
    <p:sldId id="278" r:id="rId21"/>
    <p:sldId id="275" r:id="rId22"/>
    <p:sldId id="284" r:id="rId23"/>
    <p:sldId id="285" r:id="rId24"/>
    <p:sldId id="279" r:id="rId25"/>
    <p:sldId id="282" r:id="rId26"/>
    <p:sldId id="283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71" r:id="rId35"/>
    <p:sldId id="264" r:id="rId36"/>
    <p:sldId id="293" r:id="rId37"/>
    <p:sldId id="262" r:id="rId38"/>
    <p:sldId id="294" r:id="rId39"/>
    <p:sldId id="296" r:id="rId40"/>
    <p:sldId id="295" r:id="rId41"/>
    <p:sldId id="332" r:id="rId42"/>
    <p:sldId id="298" r:id="rId43"/>
    <p:sldId id="299" r:id="rId44"/>
    <p:sldId id="300" r:id="rId45"/>
    <p:sldId id="301" r:id="rId46"/>
    <p:sldId id="331" r:id="rId47"/>
    <p:sldId id="302" r:id="rId48"/>
    <p:sldId id="303" r:id="rId49"/>
    <p:sldId id="304" r:id="rId50"/>
    <p:sldId id="306" r:id="rId51"/>
    <p:sldId id="305" r:id="rId52"/>
    <p:sldId id="265" r:id="rId53"/>
    <p:sldId id="266" r:id="rId54"/>
    <p:sldId id="312" r:id="rId55"/>
    <p:sldId id="313" r:id="rId56"/>
    <p:sldId id="318" r:id="rId57"/>
    <p:sldId id="314" r:id="rId58"/>
    <p:sldId id="316" r:id="rId59"/>
    <p:sldId id="317" r:id="rId60"/>
    <p:sldId id="319" r:id="rId61"/>
    <p:sldId id="281" r:id="rId62"/>
    <p:sldId id="320" r:id="rId63"/>
    <p:sldId id="321" r:id="rId64"/>
    <p:sldId id="327" r:id="rId65"/>
    <p:sldId id="322" r:id="rId66"/>
    <p:sldId id="326" r:id="rId67"/>
    <p:sldId id="323" r:id="rId68"/>
    <p:sldId id="324" r:id="rId69"/>
    <p:sldId id="333" r:id="rId70"/>
    <p:sldId id="328" r:id="rId71"/>
  </p:sldIdLst>
  <p:sldSz cx="12192000" cy="6858000"/>
  <p:notesSz cx="6858000" cy="9144000"/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F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8"/>
    <p:restoredTop sz="94694"/>
  </p:normalViewPr>
  <p:slideViewPr>
    <p:cSldViewPr snapToGrid="0">
      <p:cViewPr>
        <p:scale>
          <a:sx n="98" d="100"/>
          <a:sy n="98" d="100"/>
        </p:scale>
        <p:origin x="328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7EF1C-6DCF-754F-9A10-BAEC7029DADD}" type="datetimeFigureOut">
              <a:rPr lang="en-TW" smtClean="0"/>
              <a:t>2024/9/9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9A41A-BED5-374E-82DF-B9C0651266C3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3052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W" dirty="0"/>
              <a:t>All the proteins are functional unit, how to engineer them? How to make them express in E coli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9A41A-BED5-374E-82DF-B9C0651266C3}" type="slidenum">
              <a:rPr lang="en-TW" smtClean="0"/>
              <a:t>15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547856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W" dirty="0"/>
              <a:t>20sec-41sec</a:t>
            </a:r>
          </a:p>
          <a:p>
            <a:r>
              <a:rPr lang="en-TW" dirty="0"/>
              <a:t>1:56 translation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9A41A-BED5-374E-82DF-B9C0651266C3}" type="slidenum">
              <a:rPr lang="en-TW" smtClean="0"/>
              <a:t>18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352064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TW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9A41A-BED5-374E-82DF-B9C0651266C3}" type="slidenum">
              <a:rPr lang="en-TW" smtClean="0"/>
              <a:t>25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165313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2466E-0C6B-AFCF-22CF-E474F2D1D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2BB11-AB47-41BE-FBD9-686EA856B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DBE4-178F-837F-51D1-F552A6403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4AE20-10F2-0D47-A376-50BFFE29018A}" type="datetimeFigureOut">
              <a:rPr lang="en-TW" smtClean="0"/>
              <a:t>2024/9/9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F3C79-72E5-911A-810B-9AE2C0E0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15C51-5B1D-7B65-7C27-C8409237D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F3-9D0E-8C44-B34C-F838ADECA27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136903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402CB-C560-9649-6C6C-6D59F9A7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8299AD-639C-1659-D0CC-084A47F7B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B54C9-FEBF-428A-059E-2B14A83DC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4AE20-10F2-0D47-A376-50BFFE29018A}" type="datetimeFigureOut">
              <a:rPr lang="en-TW" smtClean="0"/>
              <a:t>2024/9/9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6EB23-FA6C-17A7-113A-A60FF90D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2F19A-3043-D8FE-C558-88CDC609D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F3-9D0E-8C44-B34C-F838ADECA27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98583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D1AAB5-530C-B7FB-78DC-01196EDEA9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E0D44-D806-6A11-618D-2197C2599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C4C0C-B78A-1985-6C90-6ADEAAAB3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4AE20-10F2-0D47-A376-50BFFE29018A}" type="datetimeFigureOut">
              <a:rPr lang="en-TW" smtClean="0"/>
              <a:t>2024/9/9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56638-CC7A-4780-3414-5CA3E690D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9590B-EE0A-5D3F-1D30-661EF6783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F3-9D0E-8C44-B34C-F838ADECA27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37684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0EDBC-B0E6-D5EC-5A4A-C83CE16E7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B3B3C-BB80-9E2D-C2A2-8DCFA5692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F4ACC-BF9B-E279-69DE-1C17CB93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4AE20-10F2-0D47-A376-50BFFE29018A}" type="datetimeFigureOut">
              <a:rPr lang="en-TW" smtClean="0"/>
              <a:t>2024/9/9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EE3B4-1CDB-F1B8-6DA0-19B4198A4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67168-9F68-D85D-B649-89063B7B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F3-9D0E-8C44-B34C-F838ADECA27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505033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17B65-3914-CC3B-58D2-3BC577FC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EB5BB-E114-ADAC-82E0-66E3F4E86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0DEAC-B5D3-5599-39B2-39906DC63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4AE20-10F2-0D47-A376-50BFFE29018A}" type="datetimeFigureOut">
              <a:rPr lang="en-TW" smtClean="0"/>
              <a:t>2024/9/9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9FB5A-8D5E-FE2B-4429-547C012E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D49A9-4277-00AB-CC94-7EF78D1BC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F3-9D0E-8C44-B34C-F838ADECA27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59745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BA8D8-F006-9E0E-E087-F2BCF43BA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B8158-D610-6F12-AEE4-7DD69C924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56371-CDF2-1A1F-E807-84B91FAA7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9C97B-5946-EC97-5D6C-C7D14A8D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4AE20-10F2-0D47-A376-50BFFE29018A}" type="datetimeFigureOut">
              <a:rPr lang="en-TW" smtClean="0"/>
              <a:t>2024/9/9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514D0-A1E0-848C-9296-E2C1B6F77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9B122-7C67-6F20-8AA5-4D61C9525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F3-9D0E-8C44-B34C-F838ADECA27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736169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A18BA-B585-3758-C1FE-DECC4971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61318-F4EC-E6DA-EA34-0A7CBAF34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DC1A4A-6A5C-E44C-9CE4-46E88DD82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19A35F-BF0B-CE4F-BFB3-8E90BFC659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65F6A4-BA98-DBB2-29F1-FD2340979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DEF61-04FF-D38A-D04E-8DBD33B3B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4AE20-10F2-0D47-A376-50BFFE29018A}" type="datetimeFigureOut">
              <a:rPr lang="en-TW" smtClean="0"/>
              <a:t>2024/9/9</a:t>
            </a:fld>
            <a:endParaRPr lang="en-T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3B1DA-6243-65F9-799B-7A2ED1519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933B61-09D2-5E89-5289-13C3F665E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F3-9D0E-8C44-B34C-F838ADECA27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983130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5DD09-3CA9-BFA6-8B2E-201882816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B80A40-34C4-C668-D8D7-E02B987EB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4AE20-10F2-0D47-A376-50BFFE29018A}" type="datetimeFigureOut">
              <a:rPr lang="en-TW" smtClean="0"/>
              <a:t>2024/9/9</a:t>
            </a:fld>
            <a:endParaRPr lang="en-T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5F501-7530-D4BC-3CEA-F1C48D82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0A98FD-3529-FB48-2757-9B50186F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F3-9D0E-8C44-B34C-F838ADECA27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9937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B091C9-8825-F366-6FC8-0F374CB0C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4AE20-10F2-0D47-A376-50BFFE29018A}" type="datetimeFigureOut">
              <a:rPr lang="en-TW" smtClean="0"/>
              <a:t>2024/9/9</a:t>
            </a:fld>
            <a:endParaRPr lang="en-T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6804D-AA8A-D4D7-07B3-48E2A3173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06D73-6934-104F-F3B2-A6D1FB9F5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F3-9D0E-8C44-B34C-F838ADECA27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35405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BCB96-907E-0FF6-E539-9F1E71C5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C9941-AA78-5614-3C69-8E36466B5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EFE7F-CB20-D7BE-7BC9-B98C0E914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6D8728-3089-197F-F21A-A3B2BDB2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4AE20-10F2-0D47-A376-50BFFE29018A}" type="datetimeFigureOut">
              <a:rPr lang="en-TW" smtClean="0"/>
              <a:t>2024/9/9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A5566-F3C7-8F7E-6273-872B2DC65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F88DA-5A6A-5DAA-1538-6CE95E60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F3-9D0E-8C44-B34C-F838ADECA27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82198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8275D-7ADD-A0CF-2A31-27207155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295F10-2709-AC0D-4F18-41327C3790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D2F482-4C6F-8604-7219-A0595DD48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C9611-8F59-A3F9-D932-26A5CAEC6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4AE20-10F2-0D47-A376-50BFFE29018A}" type="datetimeFigureOut">
              <a:rPr lang="en-TW" smtClean="0"/>
              <a:t>2024/9/9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0E1B9-5F70-64C5-ADA4-1128C57C6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1637C-451A-BC2F-29FB-18F6B195B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F3-9D0E-8C44-B34C-F838ADECA27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000324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E5BB93-CC15-7A47-6B3D-ACB0EB0A4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92913-7334-6219-D42A-46DC82641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DE6E0-50A1-BB98-AD23-5D960D447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44AE20-10F2-0D47-A376-50BFFE29018A}" type="datetimeFigureOut">
              <a:rPr lang="en-TW" smtClean="0"/>
              <a:t>2024/9/9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1616A-D47D-6324-2879-D2EB49666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AF8F8-C3E2-A3F8-1CD3-297B13F74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72D3F3-9D0E-8C44-B34C-F838ADECA27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11036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.emf"/><Relationship Id="rId7" Type="http://schemas.openxmlformats.org/officeDocument/2006/relationships/image" Target="../media/image2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.emf"/><Relationship Id="rId7" Type="http://schemas.openxmlformats.org/officeDocument/2006/relationships/image" Target="../media/image2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.emf"/><Relationship Id="rId7" Type="http://schemas.openxmlformats.org/officeDocument/2006/relationships/image" Target="../media/image2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.emf"/><Relationship Id="rId7" Type="http://schemas.openxmlformats.org/officeDocument/2006/relationships/image" Target="../media/image2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.emf"/><Relationship Id="rId7" Type="http://schemas.openxmlformats.org/officeDocument/2006/relationships/image" Target="../media/image2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.emf"/><Relationship Id="rId7" Type="http://schemas.openxmlformats.org/officeDocument/2006/relationships/image" Target="../media/image2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31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.emf"/><Relationship Id="rId7" Type="http://schemas.openxmlformats.org/officeDocument/2006/relationships/image" Target="../media/image2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31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.emf"/><Relationship Id="rId7" Type="http://schemas.openxmlformats.org/officeDocument/2006/relationships/image" Target="../media/image2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7.jpeg"/><Relationship Id="rId4" Type="http://schemas.openxmlformats.org/officeDocument/2006/relationships/image" Target="../media/image3.emf"/><Relationship Id="rId9" Type="http://schemas.openxmlformats.org/officeDocument/2006/relationships/image" Target="../media/image31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.emf"/><Relationship Id="rId7" Type="http://schemas.openxmlformats.org/officeDocument/2006/relationships/image" Target="../media/image2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7.jpeg"/><Relationship Id="rId4" Type="http://schemas.openxmlformats.org/officeDocument/2006/relationships/image" Target="../media/image3.emf"/><Relationship Id="rId9" Type="http://schemas.openxmlformats.org/officeDocument/2006/relationships/image" Target="../media/image3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30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41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zv6j0HcNFo&amp;t=3914s&amp;ab_channel=Build-a-Cell" TargetMode="External"/><Relationship Id="rId2" Type="http://schemas.openxmlformats.org/officeDocument/2006/relationships/hyperlink" Target="https://doi.org/10.1038/s41467-020-19092-2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9EEB04F-5EEE-5FF7-80AA-853962519399}"/>
              </a:ext>
            </a:extLst>
          </p:cNvPr>
          <p:cNvSpPr txBox="1">
            <a:spLocks/>
          </p:cNvSpPr>
          <p:nvPr/>
        </p:nvSpPr>
        <p:spPr>
          <a:xfrm>
            <a:off x="2612621" y="2590546"/>
            <a:ext cx="6966757" cy="8384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/>
              <a:t>Lab on Cell-free Synthetic Biology</a:t>
            </a:r>
            <a:endParaRPr lang="en-TW" sz="3600" dirty="0"/>
          </a:p>
        </p:txBody>
      </p:sp>
    </p:spTree>
    <p:extLst>
      <p:ext uri="{BB962C8B-B14F-4D97-AF65-F5344CB8AC3E}">
        <p14:creationId xmlns:p14="http://schemas.microsoft.com/office/powerpoint/2010/main" val="1983104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838685-3A6F-6D5D-BF86-6620665D2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17750" y="-2017750"/>
            <a:ext cx="8156498" cy="12191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3B7BE3-DAE2-DE3A-B222-2506A018F2AA}"/>
              </a:ext>
            </a:extLst>
          </p:cNvPr>
          <p:cNvSpPr txBox="1"/>
          <p:nvPr/>
        </p:nvSpPr>
        <p:spPr>
          <a:xfrm>
            <a:off x="5538952" y="7477376"/>
            <a:ext cx="6653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b="1" dirty="0">
                <a:solidFill>
                  <a:schemeClr val="bg1"/>
                </a:solidFill>
              </a:rPr>
              <a:t>David S. Goodsell - The Machinery of Life-Copernicus Books</a:t>
            </a:r>
          </a:p>
        </p:txBody>
      </p:sp>
    </p:spTree>
    <p:extLst>
      <p:ext uri="{BB962C8B-B14F-4D97-AF65-F5344CB8AC3E}">
        <p14:creationId xmlns:p14="http://schemas.microsoft.com/office/powerpoint/2010/main" val="195781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72699-A5F1-C4B0-6278-0C1E70470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5" name="Content Placeholder 4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375BF6F5-C96A-CF9D-EB17-6CA6EC82A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09B5AC-B958-F039-9932-285B6F7BD44A}"/>
              </a:ext>
            </a:extLst>
          </p:cNvPr>
          <p:cNvSpPr txBox="1"/>
          <p:nvPr/>
        </p:nvSpPr>
        <p:spPr>
          <a:xfrm>
            <a:off x="242887" y="6308209"/>
            <a:ext cx="3538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twitter.com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bradyajohnston</a:t>
            </a:r>
            <a:endParaRPr lang="en-TW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09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tein motor">
            <a:hlinkClick r:id="" action="ppaction://media"/>
            <a:extLst>
              <a:ext uri="{FF2B5EF4-FFF2-40B4-BE49-F238E27FC236}">
                <a16:creationId xmlns:a16="http://schemas.microsoft.com/office/drawing/2014/main" id="{E30D2ED9-C8C7-2595-D967-B99416CD1E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D94B00-5101-7A8B-5621-D053C5B47E4E}"/>
              </a:ext>
            </a:extLst>
          </p:cNvPr>
          <p:cNvSpPr txBox="1"/>
          <p:nvPr/>
        </p:nvSpPr>
        <p:spPr>
          <a:xfrm>
            <a:off x="214312" y="6323290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twitter.com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bradyajohnston</a:t>
            </a:r>
            <a:endParaRPr lang="en-TW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6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lture B">
            <a:hlinkClick r:id="" action="ppaction://media"/>
            <a:extLst>
              <a:ext uri="{FF2B5EF4-FFF2-40B4-BE49-F238E27FC236}">
                <a16:creationId xmlns:a16="http://schemas.microsoft.com/office/drawing/2014/main" id="{35E20840-9D46-06C2-1C08-6ECF3F091C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14363"/>
            <a:ext cx="1219200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5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1598D-6083-3B0A-BB47-D1B2A813E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EC9B7-2F55-A868-2AC5-2C8197720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5" name="Content Placeholder 4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00E77FCE-EECF-13E1-1474-F242D664E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3E0EBD-5798-4E3C-F5BD-4275375D8F25}"/>
              </a:ext>
            </a:extLst>
          </p:cNvPr>
          <p:cNvSpPr txBox="1"/>
          <p:nvPr/>
        </p:nvSpPr>
        <p:spPr>
          <a:xfrm>
            <a:off x="242887" y="6308209"/>
            <a:ext cx="3538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twitter.com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bradyajohnston</a:t>
            </a:r>
            <a:endParaRPr lang="en-TW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06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22A51-DC5F-47D0-2C9A-4226B1248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8F2C6A-DCC4-9551-2FD1-970B2B8E4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017750" y="-2017750"/>
            <a:ext cx="8156498" cy="12191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C4AA6A-FBD4-EF6E-4DAC-E6495C158F0B}"/>
              </a:ext>
            </a:extLst>
          </p:cNvPr>
          <p:cNvSpPr txBox="1"/>
          <p:nvPr/>
        </p:nvSpPr>
        <p:spPr>
          <a:xfrm>
            <a:off x="5538952" y="7477376"/>
            <a:ext cx="6653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b="1" dirty="0">
                <a:solidFill>
                  <a:schemeClr val="bg1"/>
                </a:solidFill>
              </a:rPr>
              <a:t>David S. Goodsell - The Machinery of Life-Copernicus Books</a:t>
            </a:r>
          </a:p>
        </p:txBody>
      </p:sp>
    </p:spTree>
    <p:extLst>
      <p:ext uri="{BB962C8B-B14F-4D97-AF65-F5344CB8AC3E}">
        <p14:creationId xmlns:p14="http://schemas.microsoft.com/office/powerpoint/2010/main" val="214533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F5D35-73A9-8215-D03E-2FD9D67F5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Engineering 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4F1A0-F091-95DD-89E3-7F6061CCC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TW" dirty="0"/>
              <a:t>How to express protein of interest?</a:t>
            </a:r>
          </a:p>
          <a:p>
            <a:r>
              <a:rPr lang="en-TW" dirty="0"/>
              <a:t>When to express proteins?</a:t>
            </a:r>
          </a:p>
          <a:p>
            <a:r>
              <a:rPr lang="en-TW" dirty="0"/>
              <a:t>How to design proteins?</a:t>
            </a:r>
          </a:p>
          <a:p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238893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9FF6F-1F3A-AD6E-E9F6-60C0E096C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Central dogama</a:t>
            </a:r>
          </a:p>
        </p:txBody>
      </p:sp>
      <p:pic>
        <p:nvPicPr>
          <p:cNvPr id="4" name="Content Placeholder 4" descr="A group of different types of dna&#10;&#10;Description automatically generated">
            <a:extLst>
              <a:ext uri="{FF2B5EF4-FFF2-40B4-BE49-F238E27FC236}">
                <a16:creationId xmlns:a16="http://schemas.microsoft.com/office/drawing/2014/main" id="{3DB33A45-C4C1-1038-2FFD-A54C03E74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451" t="3502"/>
          <a:stretch/>
        </p:blipFill>
        <p:spPr>
          <a:xfrm>
            <a:off x="3546088" y="1690688"/>
            <a:ext cx="4361343" cy="4652962"/>
          </a:xfrm>
        </p:spPr>
      </p:pic>
    </p:spTree>
    <p:extLst>
      <p:ext uri="{BB962C8B-B14F-4D97-AF65-F5344CB8AC3E}">
        <p14:creationId xmlns:p14="http://schemas.microsoft.com/office/powerpoint/2010/main" val="406185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156825A1-BCEA-F367-666D-AEDD2117CD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977FD-8FD2-F2D7-E420-7156D87E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86" y="349250"/>
            <a:ext cx="11825614" cy="1325563"/>
          </a:xfrm>
        </p:spPr>
        <p:txBody>
          <a:bodyPr/>
          <a:lstStyle/>
          <a:p>
            <a:r>
              <a:rPr lang="en-TW" dirty="0"/>
              <a:t>Components required for trascnription translation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C8EFF-A391-6AA8-4CA9-C4166056C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TW" dirty="0"/>
              <a:t>DNA</a:t>
            </a:r>
          </a:p>
          <a:p>
            <a:r>
              <a:rPr lang="en-TW" dirty="0"/>
              <a:t>RNA polymerase</a:t>
            </a:r>
          </a:p>
          <a:p>
            <a:r>
              <a:rPr lang="en-TW" dirty="0"/>
              <a:t>NTPs</a:t>
            </a:r>
          </a:p>
          <a:p>
            <a:pPr marL="0" indent="0">
              <a:buNone/>
            </a:pPr>
            <a:endParaRPr lang="en-TW" dirty="0"/>
          </a:p>
          <a:p>
            <a:r>
              <a:rPr lang="en-TW" dirty="0"/>
              <a:t>Ribosome</a:t>
            </a:r>
          </a:p>
          <a:p>
            <a:r>
              <a:rPr lang="en-TW" dirty="0"/>
              <a:t>tRNA</a:t>
            </a:r>
          </a:p>
          <a:p>
            <a:r>
              <a:rPr lang="en-US" dirty="0"/>
              <a:t>A</a:t>
            </a:r>
            <a:r>
              <a:rPr lang="en-TW" dirty="0"/>
              <a:t>mino acids</a:t>
            </a:r>
          </a:p>
          <a:p>
            <a:r>
              <a:rPr lang="en-TW" dirty="0"/>
              <a:t>Translational proteins</a:t>
            </a:r>
          </a:p>
        </p:txBody>
      </p:sp>
      <p:pic>
        <p:nvPicPr>
          <p:cNvPr id="4" name="Content Placeholder 4" descr="A group of different types of dna&#10;&#10;Description automatically generated">
            <a:extLst>
              <a:ext uri="{FF2B5EF4-FFF2-40B4-BE49-F238E27FC236}">
                <a16:creationId xmlns:a16="http://schemas.microsoft.com/office/drawing/2014/main" id="{544A06DD-3297-0F1F-D7A5-F37868783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51" t="3502"/>
          <a:stretch/>
        </p:blipFill>
        <p:spPr>
          <a:xfrm>
            <a:off x="5700565" y="1524001"/>
            <a:ext cx="4361343" cy="465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0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451F1-0EC9-1B36-A4FF-B0C5FE388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Course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76BC0-37DD-2F46-E981-86EDA07D2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TW" dirty="0"/>
              <a:t>Basic molecular biology experiments (Week2-4)</a:t>
            </a:r>
          </a:p>
          <a:p>
            <a:pPr lvl="1"/>
            <a:r>
              <a:rPr lang="en-US" dirty="0"/>
              <a:t>Plasmid transformation</a:t>
            </a:r>
          </a:p>
          <a:p>
            <a:pPr lvl="1"/>
            <a:r>
              <a:rPr lang="en-US" dirty="0"/>
              <a:t>Protein expression</a:t>
            </a:r>
          </a:p>
          <a:p>
            <a:pPr lvl="1"/>
            <a:r>
              <a:rPr lang="en-US" dirty="0"/>
              <a:t>PCR</a:t>
            </a:r>
          </a:p>
          <a:p>
            <a:pPr lvl="1"/>
            <a:r>
              <a:rPr lang="en-US" dirty="0"/>
              <a:t>Protein Purification</a:t>
            </a:r>
          </a:p>
          <a:p>
            <a:r>
              <a:rPr lang="en-US" dirty="0"/>
              <a:t>Cell-free protein expression</a:t>
            </a:r>
          </a:p>
          <a:p>
            <a:pPr lvl="1"/>
            <a:r>
              <a:rPr lang="en-US" dirty="0" err="1"/>
              <a:t>Onepot</a:t>
            </a:r>
            <a:r>
              <a:rPr lang="en-US" dirty="0"/>
              <a:t> PURE purification </a:t>
            </a:r>
            <a:r>
              <a:rPr lang="en-TW" dirty="0"/>
              <a:t>(Week 5-7)</a:t>
            </a:r>
            <a:endParaRPr lang="en-US" dirty="0"/>
          </a:p>
          <a:p>
            <a:pPr lvl="1"/>
            <a:r>
              <a:rPr lang="en-US" dirty="0"/>
              <a:t>Ribosome purification (Week 8-9)</a:t>
            </a:r>
          </a:p>
          <a:p>
            <a:pPr lvl="1"/>
            <a:r>
              <a:rPr lang="en-US" dirty="0"/>
              <a:t>PURE reaction</a:t>
            </a:r>
          </a:p>
          <a:p>
            <a:r>
              <a:rPr lang="en-US" dirty="0"/>
              <a:t>Project (Week 10-12)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23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50FA3-92B0-620A-238F-9FA0A1305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157532-0FDC-FC42-7040-319E8D379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17750" y="-2017750"/>
            <a:ext cx="8156498" cy="12191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96CB67-E8C4-B2B2-6B54-7650C994202A}"/>
              </a:ext>
            </a:extLst>
          </p:cNvPr>
          <p:cNvSpPr txBox="1"/>
          <p:nvPr/>
        </p:nvSpPr>
        <p:spPr>
          <a:xfrm>
            <a:off x="5538952" y="7477376"/>
            <a:ext cx="6653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b="1" dirty="0">
                <a:solidFill>
                  <a:schemeClr val="bg1"/>
                </a:solidFill>
              </a:rPr>
              <a:t>David S. Goodsell - The Machinery of Life-Copernicus Books</a:t>
            </a:r>
          </a:p>
        </p:txBody>
      </p:sp>
    </p:spTree>
    <p:extLst>
      <p:ext uri="{BB962C8B-B14F-4D97-AF65-F5344CB8AC3E}">
        <p14:creationId xmlns:p14="http://schemas.microsoft.com/office/powerpoint/2010/main" val="296752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8B8BE-A844-9B60-F57C-A0CE44BCF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2822A-A9FE-17DF-3F53-2B954E7CF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Design a DNA template to express protein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99501-3F25-F7DD-0DC7-6D979D9C8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8" y="3793928"/>
            <a:ext cx="8710612" cy="384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23C851-EB83-C722-0A4D-203BD88C9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0" y="3429000"/>
            <a:ext cx="2413000" cy="50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2F77A3-95A0-503A-FC90-5CD7F947E122}"/>
              </a:ext>
            </a:extLst>
          </p:cNvPr>
          <p:cNvGrpSpPr/>
          <p:nvPr/>
        </p:nvGrpSpPr>
        <p:grpSpPr>
          <a:xfrm>
            <a:off x="984105" y="2976742"/>
            <a:ext cx="2451390" cy="1634371"/>
            <a:chOff x="1628775" y="2913460"/>
            <a:chExt cx="2451390" cy="16343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246F76-0259-AD70-3C79-B80488669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8348" y="2913460"/>
              <a:ext cx="2041817" cy="12650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CA2570-DA7A-8297-4B5F-B9A9A40810F6}"/>
                </a:ext>
              </a:extLst>
            </p:cNvPr>
            <p:cNvSpPr txBox="1"/>
            <p:nvPr/>
          </p:nvSpPr>
          <p:spPr>
            <a:xfrm>
              <a:off x="1628775" y="4178499"/>
              <a:ext cx="22720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TAATACGACTCACTAT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1B81036-3F1F-0A3A-4AB9-F623D6E61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350" y="3436265"/>
            <a:ext cx="660400" cy="50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2D340E3-2BD6-FCB4-1974-0A8624AADCBA}"/>
              </a:ext>
            </a:extLst>
          </p:cNvPr>
          <p:cNvGrpSpPr/>
          <p:nvPr/>
        </p:nvGrpSpPr>
        <p:grpSpPr>
          <a:xfrm>
            <a:off x="3943518" y="3429000"/>
            <a:ext cx="1098506" cy="1200790"/>
            <a:chOff x="3943518" y="3429000"/>
            <a:chExt cx="1098506" cy="12007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3194EA7-25F5-6381-3265-ECD6A8385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5895" y="3429000"/>
              <a:ext cx="793752" cy="5080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8516C9-1698-D49B-42B7-8274AE174B9A}"/>
                </a:ext>
              </a:extLst>
            </p:cNvPr>
            <p:cNvSpPr txBox="1"/>
            <p:nvPr/>
          </p:nvSpPr>
          <p:spPr>
            <a:xfrm>
              <a:off x="3943518" y="4260458"/>
              <a:ext cx="1098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AGGAGG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05C273E-5596-9995-18DD-EF0572A865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5665" y="7472498"/>
            <a:ext cx="2322085" cy="4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hand holding a petri dish with pink liquid&#10;&#10;Description automatically generated">
            <a:extLst>
              <a:ext uri="{FF2B5EF4-FFF2-40B4-BE49-F238E27FC236}">
                <a16:creationId xmlns:a16="http://schemas.microsoft.com/office/drawing/2014/main" id="{56353D56-F77E-64CF-8330-5C32AA57E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7263" b="1265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44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A6161-2AC4-06C7-C6F8-CE1545CF3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3BDDD-D9E0-51C4-8C56-BEA913D38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Design a DNA template to express protein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0B3FF-87FD-B787-B3F2-C833781C3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8" y="3793928"/>
            <a:ext cx="8710612" cy="384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0ACBDC-7C8C-D247-83B7-D176F12CE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0" y="3429000"/>
            <a:ext cx="2413000" cy="50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B613E61-2BD5-1493-4201-3803754711D0}"/>
              </a:ext>
            </a:extLst>
          </p:cNvPr>
          <p:cNvGrpSpPr/>
          <p:nvPr/>
        </p:nvGrpSpPr>
        <p:grpSpPr>
          <a:xfrm>
            <a:off x="984105" y="2976742"/>
            <a:ext cx="2451390" cy="1634371"/>
            <a:chOff x="1628775" y="2913460"/>
            <a:chExt cx="2451390" cy="16343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11A155-CFCB-3132-4DD3-A0D69FEF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8348" y="2913460"/>
              <a:ext cx="2041817" cy="12650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CB0499-F113-C264-1F58-0FC7DE56ECDD}"/>
                </a:ext>
              </a:extLst>
            </p:cNvPr>
            <p:cNvSpPr txBox="1"/>
            <p:nvPr/>
          </p:nvSpPr>
          <p:spPr>
            <a:xfrm>
              <a:off x="1628775" y="4178499"/>
              <a:ext cx="22720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TAATACGACTCACTAT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418AA83-8048-E84F-4C63-E12670084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350" y="3436265"/>
            <a:ext cx="660400" cy="50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910119F-6C9B-EBC3-48F8-542319D2A5A7}"/>
              </a:ext>
            </a:extLst>
          </p:cNvPr>
          <p:cNvGrpSpPr/>
          <p:nvPr/>
        </p:nvGrpSpPr>
        <p:grpSpPr>
          <a:xfrm>
            <a:off x="3943518" y="3429000"/>
            <a:ext cx="1098506" cy="1200790"/>
            <a:chOff x="3943518" y="3429000"/>
            <a:chExt cx="1098506" cy="12007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4128754-0072-3CC0-1549-2D548AB9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5895" y="3429000"/>
              <a:ext cx="793752" cy="5080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337363-92C6-B84F-5B51-1CAB3482074D}"/>
                </a:ext>
              </a:extLst>
            </p:cNvPr>
            <p:cNvSpPr txBox="1"/>
            <p:nvPr/>
          </p:nvSpPr>
          <p:spPr>
            <a:xfrm>
              <a:off x="3943518" y="4260458"/>
              <a:ext cx="1098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AGGAGG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B6C2348-636F-5AED-E9D2-0252D20AF8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5665" y="7472498"/>
            <a:ext cx="2322085" cy="4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62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AA3EE-FAF3-3C34-3A91-C2C42C147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0AAE8-95A7-D526-D2FA-DADCAF699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Design a DNA template to express protein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92A8E-3732-BF07-DE25-61CC3554E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8" y="3793928"/>
            <a:ext cx="8710612" cy="384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B94E26-59FC-D0E6-EC77-4EDD146C9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480" y="-1174929"/>
            <a:ext cx="2413000" cy="50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5A61E58-2357-5B10-9A79-658081EDAD9F}"/>
              </a:ext>
            </a:extLst>
          </p:cNvPr>
          <p:cNvGrpSpPr/>
          <p:nvPr/>
        </p:nvGrpSpPr>
        <p:grpSpPr>
          <a:xfrm>
            <a:off x="984105" y="2976742"/>
            <a:ext cx="2451390" cy="1634371"/>
            <a:chOff x="1628775" y="2913460"/>
            <a:chExt cx="2451390" cy="16343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E94F9DE-F585-16FC-F25F-B0AC8F231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8348" y="2913460"/>
              <a:ext cx="2041817" cy="12650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4765DD-587F-C553-D5B0-814341B1C88F}"/>
                </a:ext>
              </a:extLst>
            </p:cNvPr>
            <p:cNvSpPr txBox="1"/>
            <p:nvPr/>
          </p:nvSpPr>
          <p:spPr>
            <a:xfrm>
              <a:off x="1628775" y="4178499"/>
              <a:ext cx="22720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TAATACGACTCACTAT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0461939-1F91-3513-17B8-E6586C00B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350" y="3448140"/>
            <a:ext cx="660400" cy="50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4FA63F0-8489-EF93-0430-092287BB95A8}"/>
              </a:ext>
            </a:extLst>
          </p:cNvPr>
          <p:cNvGrpSpPr/>
          <p:nvPr/>
        </p:nvGrpSpPr>
        <p:grpSpPr>
          <a:xfrm>
            <a:off x="3943518" y="3429000"/>
            <a:ext cx="1098506" cy="1200790"/>
            <a:chOff x="3943518" y="3429000"/>
            <a:chExt cx="1098506" cy="12007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51BFC9-7BE4-5F4F-594D-FDC37E18E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5895" y="3429000"/>
              <a:ext cx="793752" cy="5080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8F7CE4-67D9-423A-90C0-8B5A9DD16D85}"/>
                </a:ext>
              </a:extLst>
            </p:cNvPr>
            <p:cNvSpPr txBox="1"/>
            <p:nvPr/>
          </p:nvSpPr>
          <p:spPr>
            <a:xfrm>
              <a:off x="3943518" y="4260458"/>
              <a:ext cx="1098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AGGAGG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69E454-14D5-839A-BF54-5BE2A441A9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1145" y="3457710"/>
            <a:ext cx="2322085" cy="4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59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6AE69-8496-1CFA-B380-EF533D422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A979-89E4-771A-D018-84B9C44C2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Design a DNA template to express protein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1CD5E4-7FD0-DCA5-A7C6-428035130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88" y="3793928"/>
            <a:ext cx="8710612" cy="384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9B777-7829-C0A7-20DD-211475137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750" y="3429000"/>
            <a:ext cx="2413000" cy="50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97E95AC-06A2-FACD-BE89-AC32BED2E5C8}"/>
              </a:ext>
            </a:extLst>
          </p:cNvPr>
          <p:cNvGrpSpPr/>
          <p:nvPr/>
        </p:nvGrpSpPr>
        <p:grpSpPr>
          <a:xfrm>
            <a:off x="984105" y="2976742"/>
            <a:ext cx="2451390" cy="1634371"/>
            <a:chOff x="1628775" y="2913460"/>
            <a:chExt cx="2451390" cy="16343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6505D9F-D06F-F626-F5C3-2AB1D2C0D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8348" y="2913460"/>
              <a:ext cx="2041817" cy="12650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09C3EC-94B9-48AE-1567-E951BEA94867}"/>
                </a:ext>
              </a:extLst>
            </p:cNvPr>
            <p:cNvSpPr txBox="1"/>
            <p:nvPr/>
          </p:nvSpPr>
          <p:spPr>
            <a:xfrm>
              <a:off x="1628775" y="4178499"/>
              <a:ext cx="22720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TAATACGACTCACTAT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175A168-C7FD-AA99-E69B-0BB0912F8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4350" y="3436265"/>
            <a:ext cx="660400" cy="50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9454C-B2F6-A6F2-7C46-F0BD98D53879}"/>
              </a:ext>
            </a:extLst>
          </p:cNvPr>
          <p:cNvGrpSpPr/>
          <p:nvPr/>
        </p:nvGrpSpPr>
        <p:grpSpPr>
          <a:xfrm>
            <a:off x="4204768" y="3440875"/>
            <a:ext cx="1098506" cy="1200790"/>
            <a:chOff x="3943518" y="3429000"/>
            <a:chExt cx="1098506" cy="12007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3C53F1-4792-B975-2411-DEE4F8E02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95895" y="3429000"/>
              <a:ext cx="793752" cy="5080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428839-1C80-EDFC-6814-F4FE1D62670F}"/>
                </a:ext>
              </a:extLst>
            </p:cNvPr>
            <p:cNvSpPr txBox="1"/>
            <p:nvPr/>
          </p:nvSpPr>
          <p:spPr>
            <a:xfrm>
              <a:off x="3943518" y="4260458"/>
              <a:ext cx="1098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AGGAGG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28836AD-6882-0D6E-DBA9-BC5E61896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5665" y="7472498"/>
            <a:ext cx="2322085" cy="4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2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8F4AB-5443-F599-456D-84E1B00E4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82231-F7A5-6759-258E-E2FDEFA65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Regulate protein expression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14EB9B-12B0-CA92-0C95-5F8B22BDD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8" y="3793928"/>
            <a:ext cx="8710612" cy="384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59D3F1-5809-0C0D-BAFD-AC51D08EA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0" y="3429000"/>
            <a:ext cx="2413000" cy="50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E87012D-CBE5-5D22-98E4-41D796358D13}"/>
              </a:ext>
            </a:extLst>
          </p:cNvPr>
          <p:cNvGrpSpPr/>
          <p:nvPr/>
        </p:nvGrpSpPr>
        <p:grpSpPr>
          <a:xfrm>
            <a:off x="984105" y="2976742"/>
            <a:ext cx="2451390" cy="1634371"/>
            <a:chOff x="1628775" y="2913460"/>
            <a:chExt cx="2451390" cy="16343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BEF9E7-FE4D-4B75-F647-CD403F00E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8348" y="2913460"/>
              <a:ext cx="2041817" cy="12650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2140E1-42A4-DECC-AA98-28E48F09860E}"/>
                </a:ext>
              </a:extLst>
            </p:cNvPr>
            <p:cNvSpPr txBox="1"/>
            <p:nvPr/>
          </p:nvSpPr>
          <p:spPr>
            <a:xfrm>
              <a:off x="1628775" y="4178499"/>
              <a:ext cx="22720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TAATACGACTCACTAT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C1A8861-7392-90B3-97CD-307167FE8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350" y="3436265"/>
            <a:ext cx="660400" cy="50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5573AB3-D31D-B141-CFB0-41A4324D2EF4}"/>
              </a:ext>
            </a:extLst>
          </p:cNvPr>
          <p:cNvGrpSpPr/>
          <p:nvPr/>
        </p:nvGrpSpPr>
        <p:grpSpPr>
          <a:xfrm>
            <a:off x="4207952" y="3436265"/>
            <a:ext cx="1098506" cy="1200790"/>
            <a:chOff x="3943518" y="3429000"/>
            <a:chExt cx="1098506" cy="12007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7A63BD-1192-C31A-9461-933E52743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5895" y="3429000"/>
              <a:ext cx="793752" cy="5080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19849B-704E-2859-E8DB-4A3C51D7D92B}"/>
                </a:ext>
              </a:extLst>
            </p:cNvPr>
            <p:cNvSpPr txBox="1"/>
            <p:nvPr/>
          </p:nvSpPr>
          <p:spPr>
            <a:xfrm>
              <a:off x="3943518" y="4260458"/>
              <a:ext cx="1098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AGGAGG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4FD1744-722D-4427-AA26-26015A1D1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1350" y="3436265"/>
            <a:ext cx="1091930" cy="496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32C7F2-4112-F626-D101-99D3BC50C3E1}"/>
              </a:ext>
            </a:extLst>
          </p:cNvPr>
          <p:cNvSpPr txBox="1"/>
          <p:nvPr/>
        </p:nvSpPr>
        <p:spPr>
          <a:xfrm>
            <a:off x="3197459" y="3501550"/>
            <a:ext cx="111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b="1" dirty="0"/>
              <a:t>Operator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65E506-69F4-BC09-52DD-FD36AE5A8707}"/>
              </a:ext>
            </a:extLst>
          </p:cNvPr>
          <p:cNvGrpSpPr/>
          <p:nvPr/>
        </p:nvGrpSpPr>
        <p:grpSpPr>
          <a:xfrm>
            <a:off x="4581484" y="1779912"/>
            <a:ext cx="2272185" cy="913485"/>
            <a:chOff x="4581484" y="1779912"/>
            <a:chExt cx="2272185" cy="91348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C887D9-548D-8B23-F42F-D0633B0BB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81484" y="1779912"/>
              <a:ext cx="913485" cy="91348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463387-0F8A-7628-2FAB-E256A1290511}"/>
                </a:ext>
              </a:extLst>
            </p:cNvPr>
            <p:cNvSpPr txBox="1"/>
            <p:nvPr/>
          </p:nvSpPr>
          <p:spPr>
            <a:xfrm>
              <a:off x="5594350" y="2228524"/>
              <a:ext cx="12593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b="1" dirty="0"/>
                <a:t>Repressor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50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D5241-DC9A-67FF-8926-770722C5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313B3-02F8-A208-51E1-E495FEBD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Regulate protein expression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9E9E5-FB7F-B21B-5841-DB429D33A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8" y="3793928"/>
            <a:ext cx="8710612" cy="384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AB2453-6FDC-D070-5208-A5BC69C94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0" y="3429000"/>
            <a:ext cx="2413000" cy="50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BF55D0-EEE0-4C55-D22F-7E013A7455DA}"/>
              </a:ext>
            </a:extLst>
          </p:cNvPr>
          <p:cNvGrpSpPr/>
          <p:nvPr/>
        </p:nvGrpSpPr>
        <p:grpSpPr>
          <a:xfrm>
            <a:off x="984105" y="2976742"/>
            <a:ext cx="2451390" cy="1634371"/>
            <a:chOff x="1628775" y="2913460"/>
            <a:chExt cx="2451390" cy="16343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4FDDFC-BAB1-6E64-7DAC-B1FB2BA35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8348" y="2913460"/>
              <a:ext cx="2041817" cy="12650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78B1A4-5D2C-FBCD-3147-8F5306E4EFE0}"/>
                </a:ext>
              </a:extLst>
            </p:cNvPr>
            <p:cNvSpPr txBox="1"/>
            <p:nvPr/>
          </p:nvSpPr>
          <p:spPr>
            <a:xfrm>
              <a:off x="1628775" y="4178499"/>
              <a:ext cx="22720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TAATACGACTCACTAT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DCD02B1-7600-CD1C-EE18-59206C3C7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350" y="3436265"/>
            <a:ext cx="660400" cy="50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4549038-D951-2EAE-BCAB-50F3045C468C}"/>
              </a:ext>
            </a:extLst>
          </p:cNvPr>
          <p:cNvGrpSpPr/>
          <p:nvPr/>
        </p:nvGrpSpPr>
        <p:grpSpPr>
          <a:xfrm>
            <a:off x="4207952" y="3436265"/>
            <a:ext cx="1098506" cy="1200790"/>
            <a:chOff x="3943518" y="3429000"/>
            <a:chExt cx="1098506" cy="12007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E5D1AB-080F-B975-4C4F-804AA46A9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5895" y="3429000"/>
              <a:ext cx="793752" cy="5080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7509C4-9AA4-303A-492E-F3F7E276F155}"/>
                </a:ext>
              </a:extLst>
            </p:cNvPr>
            <p:cNvSpPr txBox="1"/>
            <p:nvPr/>
          </p:nvSpPr>
          <p:spPr>
            <a:xfrm>
              <a:off x="3943518" y="4260458"/>
              <a:ext cx="1098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AGGAGG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99FD343-C38C-CFA6-DE56-F4213A60AE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1350" y="3436265"/>
            <a:ext cx="1091930" cy="496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1C5B5C-3646-EBF7-D80A-E07101520B5B}"/>
              </a:ext>
            </a:extLst>
          </p:cNvPr>
          <p:cNvSpPr txBox="1"/>
          <p:nvPr/>
        </p:nvSpPr>
        <p:spPr>
          <a:xfrm>
            <a:off x="3197459" y="3501550"/>
            <a:ext cx="111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b="1" dirty="0"/>
              <a:t>Operator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25428E-9CA4-4E46-3505-13562FE37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6202" y="2694159"/>
            <a:ext cx="913485" cy="9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63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52AE2-D49C-D8CB-0EA1-C307ED485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A839D-7FB9-C9C4-3D85-9879C3322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Regulate protein expression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9F9948-225D-ED7A-3DAC-C6746E94C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8" y="3793928"/>
            <a:ext cx="8710612" cy="384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5C7621-2297-DCAE-2361-5F98B0AC7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0" y="3429000"/>
            <a:ext cx="2413000" cy="50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6FF0291-4DE7-65B4-AC3E-FAD893B3BCFC}"/>
              </a:ext>
            </a:extLst>
          </p:cNvPr>
          <p:cNvGrpSpPr/>
          <p:nvPr/>
        </p:nvGrpSpPr>
        <p:grpSpPr>
          <a:xfrm>
            <a:off x="984105" y="2976742"/>
            <a:ext cx="2451390" cy="1634371"/>
            <a:chOff x="1628775" y="2913460"/>
            <a:chExt cx="2451390" cy="16343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F9778A-42D2-10E3-6EED-327812446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8348" y="2913460"/>
              <a:ext cx="2041817" cy="12650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DF6835-89D8-8503-6FAE-CEF93BD63110}"/>
                </a:ext>
              </a:extLst>
            </p:cNvPr>
            <p:cNvSpPr txBox="1"/>
            <p:nvPr/>
          </p:nvSpPr>
          <p:spPr>
            <a:xfrm>
              <a:off x="1628775" y="4178499"/>
              <a:ext cx="22720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TAATACGACTCACTAT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AE895C9-300E-EB26-DE68-4D3633D6C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350" y="3436265"/>
            <a:ext cx="660400" cy="50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A4F02D1-953D-D738-9B00-FFF95C1FBFE6}"/>
              </a:ext>
            </a:extLst>
          </p:cNvPr>
          <p:cNvGrpSpPr/>
          <p:nvPr/>
        </p:nvGrpSpPr>
        <p:grpSpPr>
          <a:xfrm>
            <a:off x="4207952" y="3436265"/>
            <a:ext cx="1098506" cy="1200790"/>
            <a:chOff x="3943518" y="3429000"/>
            <a:chExt cx="1098506" cy="12007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D754FC-5042-DC79-611B-E7368C7EA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5895" y="3429000"/>
              <a:ext cx="793752" cy="5080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E47EBC-C6E5-8CBE-3325-1E076E416F87}"/>
                </a:ext>
              </a:extLst>
            </p:cNvPr>
            <p:cNvSpPr txBox="1"/>
            <p:nvPr/>
          </p:nvSpPr>
          <p:spPr>
            <a:xfrm>
              <a:off x="3943518" y="4260458"/>
              <a:ext cx="1098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AGGAGG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A29D61-D533-E820-18AE-00996C7D6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1350" y="3436265"/>
            <a:ext cx="1091930" cy="496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6BF0DC-7AD9-A5F3-8928-69A78FF10F74}"/>
              </a:ext>
            </a:extLst>
          </p:cNvPr>
          <p:cNvSpPr txBox="1"/>
          <p:nvPr/>
        </p:nvSpPr>
        <p:spPr>
          <a:xfrm>
            <a:off x="3197459" y="3501550"/>
            <a:ext cx="111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b="1" dirty="0"/>
              <a:t>Operator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8B1063-948C-7FCA-8632-8012FB9401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6202" y="2694159"/>
            <a:ext cx="913485" cy="9134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863B32-E319-C904-DFA5-32B842E7A4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2581" y="1924541"/>
            <a:ext cx="384571" cy="3845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B24BE6-F792-85B1-ED2E-F66FD741DC3B}"/>
              </a:ext>
            </a:extLst>
          </p:cNvPr>
          <p:cNvSpPr txBox="1"/>
          <p:nvPr/>
        </p:nvSpPr>
        <p:spPr>
          <a:xfrm>
            <a:off x="5133897" y="1978744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b="1" dirty="0"/>
              <a:t>Inducer</a:t>
            </a:r>
          </a:p>
        </p:txBody>
      </p:sp>
    </p:spTree>
    <p:extLst>
      <p:ext uri="{BB962C8B-B14F-4D97-AF65-F5344CB8AC3E}">
        <p14:creationId xmlns:p14="http://schemas.microsoft.com/office/powerpoint/2010/main" val="531969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19D5C-AADE-41D6-B179-38540A581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65D90-991D-FB8B-C72E-955ED2B1B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Regulate protein expression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8E43C9-B156-5BB4-6F93-86E5ABF2B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8" y="3793928"/>
            <a:ext cx="8710612" cy="384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B2102C-329E-DD2B-7ECA-C783FABAD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0" y="3429000"/>
            <a:ext cx="2413000" cy="50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11AFAAC-1BC2-1E63-A522-F7F53D5BB601}"/>
              </a:ext>
            </a:extLst>
          </p:cNvPr>
          <p:cNvGrpSpPr/>
          <p:nvPr/>
        </p:nvGrpSpPr>
        <p:grpSpPr>
          <a:xfrm>
            <a:off x="984105" y="2976742"/>
            <a:ext cx="2451390" cy="1634371"/>
            <a:chOff x="1628775" y="2913460"/>
            <a:chExt cx="2451390" cy="16343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BB8368-DE31-AE30-220B-CC251565C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8348" y="2913460"/>
              <a:ext cx="2041817" cy="12650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6236BF-935E-7EBF-A4C4-ED1A05A07E93}"/>
                </a:ext>
              </a:extLst>
            </p:cNvPr>
            <p:cNvSpPr txBox="1"/>
            <p:nvPr/>
          </p:nvSpPr>
          <p:spPr>
            <a:xfrm>
              <a:off x="1628775" y="4178499"/>
              <a:ext cx="22720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TAATACGACTCACTAT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3EADC37-CF07-67A7-48E6-016F63D2A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350" y="3436265"/>
            <a:ext cx="660400" cy="50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BC91C46-11F0-1AB7-FDD9-EF36517AD21F}"/>
              </a:ext>
            </a:extLst>
          </p:cNvPr>
          <p:cNvGrpSpPr/>
          <p:nvPr/>
        </p:nvGrpSpPr>
        <p:grpSpPr>
          <a:xfrm>
            <a:off x="4207952" y="3436265"/>
            <a:ext cx="1098506" cy="1200790"/>
            <a:chOff x="3943518" y="3429000"/>
            <a:chExt cx="1098506" cy="12007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90B7A4-96D6-E35E-0F46-B2CC37B9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5895" y="3429000"/>
              <a:ext cx="793752" cy="5080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47E353-F2B5-32BF-78D9-52496DE956D7}"/>
                </a:ext>
              </a:extLst>
            </p:cNvPr>
            <p:cNvSpPr txBox="1"/>
            <p:nvPr/>
          </p:nvSpPr>
          <p:spPr>
            <a:xfrm>
              <a:off x="3943518" y="4260458"/>
              <a:ext cx="1098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AGGAGG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8BA920-32E8-C87E-DE34-6E2E5D1CAF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1350" y="3436265"/>
            <a:ext cx="1091930" cy="496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338A30-89E1-BFB0-92FE-E6151834A37B}"/>
              </a:ext>
            </a:extLst>
          </p:cNvPr>
          <p:cNvSpPr txBox="1"/>
          <p:nvPr/>
        </p:nvSpPr>
        <p:spPr>
          <a:xfrm>
            <a:off x="3197459" y="3501550"/>
            <a:ext cx="111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b="1" dirty="0"/>
              <a:t>Operator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7AFB93-277E-0E4B-ABF8-A7805A53C9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6202" y="2694159"/>
            <a:ext cx="913485" cy="9134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B48CD0-9E3A-3672-C39C-1F00AC9E89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497" y="2892051"/>
            <a:ext cx="384571" cy="38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32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B1CABEA-80A5-9366-075A-06A8C695C1D4}"/>
              </a:ext>
            </a:extLst>
          </p:cNvPr>
          <p:cNvGrpSpPr/>
          <p:nvPr/>
        </p:nvGrpSpPr>
        <p:grpSpPr>
          <a:xfrm>
            <a:off x="3845607" y="2235199"/>
            <a:ext cx="8024910" cy="2387600"/>
            <a:chOff x="3845607" y="2235199"/>
            <a:chExt cx="8024910" cy="23876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E773632-B142-1D9A-D9F2-5C9A01B66FFF}"/>
                </a:ext>
              </a:extLst>
            </p:cNvPr>
            <p:cNvSpPr/>
            <p:nvPr/>
          </p:nvSpPr>
          <p:spPr>
            <a:xfrm>
              <a:off x="3845607" y="2977243"/>
              <a:ext cx="1982625" cy="90351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836DDC36-C174-3B1B-668F-0979F9228374}"/>
                </a:ext>
              </a:extLst>
            </p:cNvPr>
            <p:cNvSpPr txBox="1">
              <a:spLocks/>
            </p:cNvSpPr>
            <p:nvPr/>
          </p:nvSpPr>
          <p:spPr>
            <a:xfrm>
              <a:off x="3918034" y="2235199"/>
              <a:ext cx="7952483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600" dirty="0"/>
                <a:t>Cell-free</a:t>
              </a:r>
              <a:endParaRPr lang="en-TW" sz="36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29697E-65E3-6047-6BA0-674297C6C65C}"/>
              </a:ext>
            </a:extLst>
          </p:cNvPr>
          <p:cNvGrpSpPr/>
          <p:nvPr/>
        </p:nvGrpSpPr>
        <p:grpSpPr>
          <a:xfrm>
            <a:off x="5882965" y="2977243"/>
            <a:ext cx="3973286" cy="903514"/>
            <a:chOff x="5882965" y="2977243"/>
            <a:chExt cx="3973286" cy="903514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A5C6096-1F4A-1A66-F1E4-0572165D85D2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511AE9-7F8B-D376-6581-C1EBF3CD01C1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3600" dirty="0"/>
                <a:t>Synthetic</a:t>
              </a:r>
              <a:r>
                <a:rPr lang="zh-TW" altLang="en-US" sz="3600" dirty="0"/>
                <a:t> </a:t>
              </a:r>
              <a:r>
                <a:rPr lang="en-US" altLang="zh-TW" sz="3600" dirty="0"/>
                <a:t>Biology</a:t>
              </a:r>
              <a:endParaRPr lang="en-TW" sz="36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7583FB-2EDC-83B9-070A-D78CFBDD666F}"/>
              </a:ext>
            </a:extLst>
          </p:cNvPr>
          <p:cNvGrpSpPr/>
          <p:nvPr/>
        </p:nvGrpSpPr>
        <p:grpSpPr>
          <a:xfrm>
            <a:off x="2036440" y="2235199"/>
            <a:ext cx="1418900" cy="2387600"/>
            <a:chOff x="2036440" y="2235199"/>
            <a:chExt cx="1418900" cy="238760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9A4497B-D07B-D407-112C-D2C09C942403}"/>
                </a:ext>
              </a:extLst>
            </p:cNvPr>
            <p:cNvSpPr/>
            <p:nvPr/>
          </p:nvSpPr>
          <p:spPr>
            <a:xfrm>
              <a:off x="2036440" y="2977243"/>
              <a:ext cx="1128045" cy="90351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3FF831FA-FA3D-3204-6661-CF959639460D}"/>
                </a:ext>
              </a:extLst>
            </p:cNvPr>
            <p:cNvSpPr txBox="1">
              <a:spLocks/>
            </p:cNvSpPr>
            <p:nvPr/>
          </p:nvSpPr>
          <p:spPr>
            <a:xfrm>
              <a:off x="2137343" y="2235199"/>
              <a:ext cx="1317997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600" dirty="0"/>
                <a:t>Lab</a:t>
              </a:r>
              <a:endParaRPr lang="en-TW" sz="3600" dirty="0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53037610-17BA-29F5-C58D-8E488F24C27A}"/>
              </a:ext>
            </a:extLst>
          </p:cNvPr>
          <p:cNvSpPr txBox="1">
            <a:spLocks/>
          </p:cNvSpPr>
          <p:nvPr/>
        </p:nvSpPr>
        <p:spPr>
          <a:xfrm>
            <a:off x="3142918" y="3009772"/>
            <a:ext cx="823667" cy="838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/>
              <a:t>on</a:t>
            </a:r>
            <a:endParaRPr lang="en-TW" sz="3600" dirty="0"/>
          </a:p>
        </p:txBody>
      </p:sp>
    </p:spTree>
    <p:extLst>
      <p:ext uri="{BB962C8B-B14F-4D97-AF65-F5344CB8AC3E}">
        <p14:creationId xmlns:p14="http://schemas.microsoft.com/office/powerpoint/2010/main" val="3687435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E3C7F-29E1-C7CF-98C3-5CD7A53AF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AFFE8-5740-6202-4270-C354E1368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Regulate protein expression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748D0-FAB8-28CF-8812-7E0BEA716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8" y="3793928"/>
            <a:ext cx="8710612" cy="384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3B62E-90BD-04AA-2E2F-D7F0FD250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0" y="3429000"/>
            <a:ext cx="2413000" cy="50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317C1C5-71E1-20B5-B157-7693A1851ECD}"/>
              </a:ext>
            </a:extLst>
          </p:cNvPr>
          <p:cNvGrpSpPr/>
          <p:nvPr/>
        </p:nvGrpSpPr>
        <p:grpSpPr>
          <a:xfrm>
            <a:off x="984105" y="2976742"/>
            <a:ext cx="2451390" cy="1634371"/>
            <a:chOff x="1628775" y="2913460"/>
            <a:chExt cx="2451390" cy="16343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F5FC12-72DF-B02C-75CE-A10E43777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8348" y="2913460"/>
              <a:ext cx="2041817" cy="12650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20FB99-A0C5-05B1-FD48-71B9240F822D}"/>
                </a:ext>
              </a:extLst>
            </p:cNvPr>
            <p:cNvSpPr txBox="1"/>
            <p:nvPr/>
          </p:nvSpPr>
          <p:spPr>
            <a:xfrm>
              <a:off x="1628775" y="4178499"/>
              <a:ext cx="22720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TAATACGACTCACTAT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57A7CE-A24A-FBA9-EEC8-24BD98C9E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350" y="3436265"/>
            <a:ext cx="660400" cy="50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08AF3FB-536C-BF4C-D927-8FDB3385A6E5}"/>
              </a:ext>
            </a:extLst>
          </p:cNvPr>
          <p:cNvGrpSpPr/>
          <p:nvPr/>
        </p:nvGrpSpPr>
        <p:grpSpPr>
          <a:xfrm>
            <a:off x="4207952" y="3436265"/>
            <a:ext cx="1098506" cy="1200790"/>
            <a:chOff x="3943518" y="3429000"/>
            <a:chExt cx="1098506" cy="12007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1F8DD1-A586-4BF6-9636-103F21C9D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5895" y="3429000"/>
              <a:ext cx="793752" cy="5080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7E13ED-44EF-8624-55D8-E7FA3AF84631}"/>
                </a:ext>
              </a:extLst>
            </p:cNvPr>
            <p:cNvSpPr txBox="1"/>
            <p:nvPr/>
          </p:nvSpPr>
          <p:spPr>
            <a:xfrm>
              <a:off x="3943518" y="4260458"/>
              <a:ext cx="1098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AGGAGG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6A1FC0B-9725-B69A-4ACE-D00C7F3489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1350" y="3436265"/>
            <a:ext cx="1091930" cy="496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CC0A86-D997-096B-E9DB-5D430748331D}"/>
              </a:ext>
            </a:extLst>
          </p:cNvPr>
          <p:cNvSpPr txBox="1"/>
          <p:nvPr/>
        </p:nvSpPr>
        <p:spPr>
          <a:xfrm>
            <a:off x="3197459" y="3501550"/>
            <a:ext cx="111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b="1" dirty="0"/>
              <a:t>Operator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5E0B9C-939D-5520-A70F-448AB26201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9257" y="1710067"/>
            <a:ext cx="913485" cy="9134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208831-053C-2F8A-4177-805601BD58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3552" y="1907959"/>
            <a:ext cx="384571" cy="3845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4BA8F2-0169-FC47-002C-F2BE9A744609}"/>
              </a:ext>
            </a:extLst>
          </p:cNvPr>
          <p:cNvSpPr txBox="1"/>
          <p:nvPr/>
        </p:nvSpPr>
        <p:spPr>
          <a:xfrm>
            <a:off x="6947064" y="1826054"/>
            <a:ext cx="1864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b="1" dirty="0"/>
              <a:t>Repressor : LacI</a:t>
            </a:r>
          </a:p>
          <a:p>
            <a:r>
              <a:rPr lang="en-TW" b="1" dirty="0"/>
              <a:t>Inducer : IPTG</a:t>
            </a:r>
          </a:p>
        </p:txBody>
      </p:sp>
    </p:spTree>
    <p:extLst>
      <p:ext uri="{BB962C8B-B14F-4D97-AF65-F5344CB8AC3E}">
        <p14:creationId xmlns:p14="http://schemas.microsoft.com/office/powerpoint/2010/main" val="4232574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C515D-5BBD-23D6-2640-69468DC5C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872E5-69ED-38C1-039E-BEDBC2B9C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Zinc Finger protein</a:t>
            </a:r>
          </a:p>
        </p:txBody>
      </p:sp>
      <p:pic>
        <p:nvPicPr>
          <p:cNvPr id="23" name="Picture 22" descr="A close-up of a structure&#10;&#10;Description automatically generated">
            <a:extLst>
              <a:ext uri="{FF2B5EF4-FFF2-40B4-BE49-F238E27FC236}">
                <a16:creationId xmlns:a16="http://schemas.microsoft.com/office/drawing/2014/main" id="{78EBF023-2020-3E4E-50EE-BA17331D2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85" y="2019992"/>
            <a:ext cx="4718979" cy="3478838"/>
          </a:xfrm>
          <a:prstGeom prst="rect">
            <a:avLst/>
          </a:prstGeom>
        </p:spPr>
      </p:pic>
      <p:pic>
        <p:nvPicPr>
          <p:cNvPr id="24" name="Picture 23" descr="A blue and orange dna strand&#10;&#10;Description automatically generated with medium confidence">
            <a:extLst>
              <a:ext uri="{FF2B5EF4-FFF2-40B4-BE49-F238E27FC236}">
                <a16:creationId xmlns:a16="http://schemas.microsoft.com/office/drawing/2014/main" id="{C4AC4F0E-F957-284A-3813-0170F306C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470" y="2965446"/>
            <a:ext cx="3721099" cy="235016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D98642A-4BE7-45E5-C8E0-543370B531C7}"/>
              </a:ext>
            </a:extLst>
          </p:cNvPr>
          <p:cNvGrpSpPr/>
          <p:nvPr/>
        </p:nvGrpSpPr>
        <p:grpSpPr>
          <a:xfrm>
            <a:off x="3074019" y="1391411"/>
            <a:ext cx="9117981" cy="5202317"/>
            <a:chOff x="3074019" y="1391411"/>
            <a:chExt cx="9117981" cy="52023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F604D56-3F88-D305-132B-55A2718572F2}"/>
                </a:ext>
              </a:extLst>
            </p:cNvPr>
            <p:cNvGrpSpPr/>
            <p:nvPr/>
          </p:nvGrpSpPr>
          <p:grpSpPr>
            <a:xfrm>
              <a:off x="5541158" y="1391411"/>
              <a:ext cx="6650842" cy="4411348"/>
              <a:chOff x="5609064" y="1469482"/>
              <a:chExt cx="6650842" cy="4411348"/>
            </a:xfrm>
          </p:grpSpPr>
          <p:pic>
            <p:nvPicPr>
              <p:cNvPr id="26" name="Picture 25" descr="A diagram of a target&#10;&#10;Description automatically generated with medium confidence">
                <a:extLst>
                  <a:ext uri="{FF2B5EF4-FFF2-40B4-BE49-F238E27FC236}">
                    <a16:creationId xmlns:a16="http://schemas.microsoft.com/office/drawing/2014/main" id="{F86555A2-0F09-246C-5656-F82EC5CBA6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6000" y="1864426"/>
                <a:ext cx="5319022" cy="4016404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8F9132A-21CA-6B57-8CF3-1C0DDA39C72C}"/>
                  </a:ext>
                </a:extLst>
              </p:cNvPr>
              <p:cNvSpPr/>
              <p:nvPr/>
            </p:nvSpPr>
            <p:spPr>
              <a:xfrm>
                <a:off x="5609064" y="1864426"/>
                <a:ext cx="957991" cy="11010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TW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02B1FBE-84E7-06D3-2D7E-3726FFD08851}"/>
                  </a:ext>
                </a:extLst>
              </p:cNvPr>
              <p:cNvSpPr/>
              <p:nvPr/>
            </p:nvSpPr>
            <p:spPr>
              <a:xfrm>
                <a:off x="11301915" y="1469482"/>
                <a:ext cx="957991" cy="11010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TW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925C72-3F86-CA4A-F545-FFAE0FBBD203}"/>
                </a:ext>
              </a:extLst>
            </p:cNvPr>
            <p:cNvSpPr txBox="1"/>
            <p:nvPr/>
          </p:nvSpPr>
          <p:spPr>
            <a:xfrm>
              <a:off x="3074019" y="6132063"/>
              <a:ext cx="886196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Swank, Z., </a:t>
              </a:r>
              <a:r>
                <a:rPr lang="en-US" sz="1200" b="0" i="0" dirty="0" err="1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Laohakunakorn</a:t>
              </a:r>
              <a:r>
                <a:rPr lang="en-US" sz="12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, N., &amp; Maerkl, S. J. (2019). Cell-free gene-regulatory network engineering with synthetic transcription factors. </a:t>
              </a:r>
              <a:r>
                <a:rPr lang="en-US" sz="1200" b="0" i="1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Proceedings of the National Academy of Sciences</a:t>
              </a:r>
              <a:r>
                <a:rPr lang="en-US" sz="12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, </a:t>
              </a:r>
              <a:r>
                <a:rPr lang="en-US" sz="1200" b="0" i="1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116</a:t>
              </a:r>
              <a:r>
                <a:rPr lang="en-US" sz="12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(13), 5892-5901.</a:t>
              </a:r>
              <a:endParaRPr lang="en-TW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708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086DA-984F-3E1B-40AB-FED8B88E2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How to design protein (Zinc finger)?</a:t>
            </a:r>
          </a:p>
        </p:txBody>
      </p:sp>
      <p:pic>
        <p:nvPicPr>
          <p:cNvPr id="5" name="Picture 4" descr="A grid of black letters&#10;&#10;Description automatically generated">
            <a:extLst>
              <a:ext uri="{FF2B5EF4-FFF2-40B4-BE49-F238E27FC236}">
                <a16:creationId xmlns:a16="http://schemas.microsoft.com/office/drawing/2014/main" id="{956CD2B9-3DDF-5F63-6B53-D5C035653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88" y="1903504"/>
            <a:ext cx="10166424" cy="1525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9706F3-4DD9-3FFB-C99F-097DEA531509}"/>
              </a:ext>
            </a:extLst>
          </p:cNvPr>
          <p:cNvSpPr txBox="1"/>
          <p:nvPr/>
        </p:nvSpPr>
        <p:spPr>
          <a:xfrm>
            <a:off x="1012788" y="1534172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Amino Acid sequence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05BB2-A6E6-B819-614A-6D3291B95922}"/>
              </a:ext>
            </a:extLst>
          </p:cNvPr>
          <p:cNvSpPr txBox="1"/>
          <p:nvPr/>
        </p:nvSpPr>
        <p:spPr>
          <a:xfrm>
            <a:off x="6829718" y="3457150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DNA binding part</a:t>
            </a:r>
          </a:p>
        </p:txBody>
      </p:sp>
    </p:spTree>
    <p:extLst>
      <p:ext uri="{BB962C8B-B14F-4D97-AF65-F5344CB8AC3E}">
        <p14:creationId xmlns:p14="http://schemas.microsoft.com/office/powerpoint/2010/main" val="904368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E861B4-06D1-9EA1-3F1E-BAEA3F489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433" y="413186"/>
            <a:ext cx="6941134" cy="5191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CA9A6D-BE05-7996-45EB-F60E5FBC2B4B}"/>
              </a:ext>
            </a:extLst>
          </p:cNvPr>
          <p:cNvSpPr txBox="1"/>
          <p:nvPr/>
        </p:nvSpPr>
        <p:spPr>
          <a:xfrm>
            <a:off x="2625433" y="5983149"/>
            <a:ext cx="7374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Gersbach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C. A., Gaj, T., &amp;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Barbas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III, C. F. (2014). Synthetic zinc finger proteins: the advent of targeted gene regulation and genome modification technologies.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Accounts of chemical research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47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(8), 2309-2318.</a:t>
            </a:r>
            <a:endParaRPr lang="en-TW" sz="1200" dirty="0"/>
          </a:p>
        </p:txBody>
      </p:sp>
    </p:spTree>
    <p:extLst>
      <p:ext uri="{BB962C8B-B14F-4D97-AF65-F5344CB8AC3E}">
        <p14:creationId xmlns:p14="http://schemas.microsoft.com/office/powerpoint/2010/main" val="3300261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72364919-8DD9-35CF-A820-C194F66CF8AD}"/>
              </a:ext>
            </a:extLst>
          </p:cNvPr>
          <p:cNvGrpSpPr/>
          <p:nvPr/>
        </p:nvGrpSpPr>
        <p:grpSpPr>
          <a:xfrm>
            <a:off x="557695" y="1900924"/>
            <a:ext cx="9394919" cy="1265039"/>
            <a:chOff x="435604" y="1309027"/>
            <a:chExt cx="9394919" cy="12650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62CA1B-58F8-20B9-6FCA-4AD1D9982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604" y="2126213"/>
              <a:ext cx="9394919" cy="38457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4A7F583-E3F3-D736-900F-D54B6B815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695" y="1309027"/>
              <a:ext cx="2041817" cy="12650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EF3218D-9993-D87E-C370-08796E3FA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6128" y="1747576"/>
              <a:ext cx="660400" cy="508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3A5D0DD-8115-99F2-E762-2D430C237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4346" y="1768550"/>
              <a:ext cx="793752" cy="5080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0391F98-5798-CD71-A9C2-77DE2B13A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5367" y="1768550"/>
              <a:ext cx="1091930" cy="4963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68C142-8895-D605-7437-5A78614B5EC9}"/>
                </a:ext>
              </a:extLst>
            </p:cNvPr>
            <p:cNvSpPr txBox="1"/>
            <p:nvPr/>
          </p:nvSpPr>
          <p:spPr>
            <a:xfrm>
              <a:off x="2361476" y="1833835"/>
              <a:ext cx="1119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b="1" dirty="0"/>
                <a:t>Operator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7E3DA00-2516-DA4F-BEC4-EF98E724EFB8}"/>
                </a:ext>
              </a:extLst>
            </p:cNvPr>
            <p:cNvSpPr/>
            <p:nvPr/>
          </p:nvSpPr>
          <p:spPr>
            <a:xfrm>
              <a:off x="5726528" y="1726602"/>
              <a:ext cx="2975451" cy="54994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45118E-551D-1C7E-7B07-3EA0FEC84717}"/>
                </a:ext>
              </a:extLst>
            </p:cNvPr>
            <p:cNvSpPr txBox="1"/>
            <p:nvPr/>
          </p:nvSpPr>
          <p:spPr>
            <a:xfrm>
              <a:off x="5875201" y="1833835"/>
              <a:ext cx="2678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>
                  <a:solidFill>
                    <a:schemeClr val="bg1"/>
                  </a:solidFill>
                </a:rPr>
                <a:t>Zinc Finger (ATAGGCTAG)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8A56D2C-EBA1-0F0D-C38B-1DC294101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95" y="4996923"/>
            <a:ext cx="11558474" cy="3845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A835E1F-9B69-ADCB-45AD-185710D29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86" y="4179737"/>
            <a:ext cx="2041817" cy="12650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79DC5FC-DB2F-9DCD-4F2B-10A3F99ED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219" y="4617708"/>
            <a:ext cx="660400" cy="50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BB81923-9243-20E2-5E6B-2BA568C01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437" y="4639260"/>
            <a:ext cx="793752" cy="5080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8FFBE45-AC5A-794A-C6EF-A9E9D7A13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7458" y="4639260"/>
            <a:ext cx="1091930" cy="49633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F0AF1AB-204E-1F8C-2919-3938EF343989}"/>
              </a:ext>
            </a:extLst>
          </p:cNvPr>
          <p:cNvSpPr txBox="1"/>
          <p:nvPr/>
        </p:nvSpPr>
        <p:spPr>
          <a:xfrm>
            <a:off x="2483567" y="4704545"/>
            <a:ext cx="111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b="1" dirty="0"/>
              <a:t>Operator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9D29AAA-0F3D-A7AE-7397-6B0D0BD92663}"/>
              </a:ext>
            </a:extLst>
          </p:cNvPr>
          <p:cNvSpPr/>
          <p:nvPr/>
        </p:nvSpPr>
        <p:spPr>
          <a:xfrm>
            <a:off x="5848619" y="4597312"/>
            <a:ext cx="2975451" cy="5499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699B72-01DA-A655-3205-FAB4015D83C1}"/>
              </a:ext>
            </a:extLst>
          </p:cNvPr>
          <p:cNvSpPr txBox="1"/>
          <p:nvPr/>
        </p:nvSpPr>
        <p:spPr>
          <a:xfrm>
            <a:off x="5997292" y="4704545"/>
            <a:ext cx="2678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>
                <a:solidFill>
                  <a:schemeClr val="bg1"/>
                </a:solidFill>
              </a:rPr>
              <a:t>Zinc Finger (ATAGGCTAG)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FC13EFC-6A8C-70DD-1512-6CA050F8D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4070" y="4597312"/>
            <a:ext cx="2612253" cy="54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92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D42BA83-2425-C6CA-E27B-E0EAA3D983C6}"/>
              </a:ext>
            </a:extLst>
          </p:cNvPr>
          <p:cNvSpPr/>
          <p:nvPr/>
        </p:nvSpPr>
        <p:spPr>
          <a:xfrm>
            <a:off x="3843345" y="5213779"/>
            <a:ext cx="979389" cy="462183"/>
          </a:xfrm>
          <a:prstGeom prst="rect">
            <a:avLst/>
          </a:prstGeom>
          <a:solidFill>
            <a:srgbClr val="F3FF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1409C9-681B-2B96-06A6-193C6D95D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Application of Zinc finger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E0A2D7-0378-6A2E-8F61-8DEF5FFAC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175" y="3419174"/>
            <a:ext cx="8710612" cy="384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13047-5785-435E-D69B-15C4F8CDF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337" y="3054246"/>
            <a:ext cx="2413000" cy="50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764AF2-0D28-E5C1-31DA-271371666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265" y="2601988"/>
            <a:ext cx="2041817" cy="1265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2783A0-126F-1393-CC51-DE0A75F56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937" y="3061511"/>
            <a:ext cx="660400" cy="5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767429-687B-D5A5-D9F3-B297C59AC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916" y="3061511"/>
            <a:ext cx="793752" cy="508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B2A227-EB94-2A44-F280-D2BCB38F0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937" y="3061511"/>
            <a:ext cx="1091930" cy="4963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DA126E-D006-31B4-37FE-7571B7AFF959}"/>
              </a:ext>
            </a:extLst>
          </p:cNvPr>
          <p:cNvSpPr txBox="1"/>
          <p:nvPr/>
        </p:nvSpPr>
        <p:spPr>
          <a:xfrm>
            <a:off x="3975515" y="3126796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b="1" dirty="0"/>
              <a:t>ZF BS 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F95006-02C1-61CC-4B4A-CC36C9CDE8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8205" y="1882196"/>
            <a:ext cx="1143000" cy="1244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E2FCDA-2427-A038-AE2B-30F5EBA34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907" y="5578707"/>
            <a:ext cx="8710612" cy="3845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0F0ED1-35FA-6599-416E-A996806AB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69" y="5213779"/>
            <a:ext cx="2413000" cy="50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1DA952-745C-DD7F-7056-29E19B5F5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997" y="4761521"/>
            <a:ext cx="2041817" cy="12650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E2EC4C-A9E9-25BB-561B-2B100DF29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669" y="5221044"/>
            <a:ext cx="660400" cy="50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46F66B-BE5C-5CD1-4BE7-A95817AAB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2648" y="5221044"/>
            <a:ext cx="793752" cy="5080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D06DB55-075A-823B-0BEE-B0DEB0680B6F}"/>
              </a:ext>
            </a:extLst>
          </p:cNvPr>
          <p:cNvSpPr txBox="1"/>
          <p:nvPr/>
        </p:nvSpPr>
        <p:spPr>
          <a:xfrm>
            <a:off x="3891069" y="5376584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b="1" dirty="0"/>
              <a:t>ZF BS 2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7D3CDDD-0CCC-C2E0-9D1F-084AD2E415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8901" y="4096123"/>
            <a:ext cx="10160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40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20CE2-1E39-7241-13E6-319CD5A3A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96EFC94-D7FB-7867-B7A2-05A976B5F44E}"/>
              </a:ext>
            </a:extLst>
          </p:cNvPr>
          <p:cNvSpPr/>
          <p:nvPr/>
        </p:nvSpPr>
        <p:spPr>
          <a:xfrm>
            <a:off x="3843345" y="5213779"/>
            <a:ext cx="979389" cy="462183"/>
          </a:xfrm>
          <a:prstGeom prst="rect">
            <a:avLst/>
          </a:prstGeom>
          <a:solidFill>
            <a:srgbClr val="F3FF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7BF68-8E99-9279-3040-D0C8766D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W" sz="3600" dirty="0"/>
              <a:t>Application of Zinc finger – Programmable repressor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C01EA-32AB-3B9A-4A9E-9E76795E1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175" y="3419174"/>
            <a:ext cx="8710612" cy="384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FB3E0D-88B9-C8C8-FD77-06D845874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337" y="3054246"/>
            <a:ext cx="2413000" cy="50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9810E8-1004-5D06-1457-ABBFC37F4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265" y="2601988"/>
            <a:ext cx="2041817" cy="1265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781A28-4C53-8865-70DB-79B948758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937" y="3061511"/>
            <a:ext cx="660400" cy="5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A018B1-4EBD-4407-ACA2-2F62B26E0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916" y="3061511"/>
            <a:ext cx="793752" cy="508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02A482-EF6D-06AE-09D2-3E45E3266D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937" y="3061511"/>
            <a:ext cx="1091930" cy="4963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E231D-F8D0-CB8F-E8D2-89249D5FB731}"/>
              </a:ext>
            </a:extLst>
          </p:cNvPr>
          <p:cNvSpPr txBox="1"/>
          <p:nvPr/>
        </p:nvSpPr>
        <p:spPr>
          <a:xfrm>
            <a:off x="3975515" y="3126796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b="1" dirty="0"/>
              <a:t>ZF BS 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36A83D-D338-89F0-7624-4037EECEE8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8205" y="1882196"/>
            <a:ext cx="1143000" cy="1244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2BB497-ACC0-512A-5E5E-CEF66D4B2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907" y="5578707"/>
            <a:ext cx="8710612" cy="3845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A27516-7FCF-2B14-92FE-9F010C86E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69" y="5213779"/>
            <a:ext cx="2413000" cy="50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1C1F19-E142-EBBD-3E15-E66AB4701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997" y="4761521"/>
            <a:ext cx="2041817" cy="12650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DB318-31C0-471C-2270-F6F6ED100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669" y="5221044"/>
            <a:ext cx="660400" cy="50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CC1524-6C96-5584-8A87-40D73B4EA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2648" y="5221044"/>
            <a:ext cx="793752" cy="5080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2E78CEA-ED95-F115-01B3-723C1652C494}"/>
              </a:ext>
            </a:extLst>
          </p:cNvPr>
          <p:cNvSpPr txBox="1"/>
          <p:nvPr/>
        </p:nvSpPr>
        <p:spPr>
          <a:xfrm>
            <a:off x="3891069" y="5376584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b="1" dirty="0"/>
              <a:t>ZF BS 2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ADD506D-C377-29A7-269C-7BE7575565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8901" y="4096123"/>
            <a:ext cx="10160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54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4283BC-3556-EBBF-A412-DFCFFEDEEC4B}"/>
              </a:ext>
            </a:extLst>
          </p:cNvPr>
          <p:cNvSpPr/>
          <p:nvPr/>
        </p:nvSpPr>
        <p:spPr>
          <a:xfrm>
            <a:off x="2275394" y="4654132"/>
            <a:ext cx="979389" cy="462183"/>
          </a:xfrm>
          <a:prstGeom prst="rect">
            <a:avLst/>
          </a:prstGeom>
          <a:solidFill>
            <a:srgbClr val="F3FF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4EB94-93E2-CD58-F252-AE0AFDC81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95" y="4965978"/>
            <a:ext cx="11627787" cy="384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E6F2B8-13E8-7A0A-396C-D2A3833E7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132" y="4601050"/>
            <a:ext cx="24130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5C50E-DF07-91E6-E71B-0026DA5F8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060" y="4148792"/>
            <a:ext cx="2041817" cy="1265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687454-B71A-E07C-91FF-29FEB7E5D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732" y="4608315"/>
            <a:ext cx="6604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1C8FF9-412D-93FD-3590-576A02F89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711" y="4608315"/>
            <a:ext cx="793752" cy="50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AA161B-47F1-4B73-9836-D2B87BFAD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5732" y="4608315"/>
            <a:ext cx="1091930" cy="496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F417A4-FD03-AB1D-6581-6407D5AA3F89}"/>
              </a:ext>
            </a:extLst>
          </p:cNvPr>
          <p:cNvSpPr txBox="1"/>
          <p:nvPr/>
        </p:nvSpPr>
        <p:spPr>
          <a:xfrm>
            <a:off x="5110310" y="4673600"/>
            <a:ext cx="93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b="1" dirty="0"/>
              <a:t>ZF BS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53FE00-74D0-C730-6939-4B3DBD9DF7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0" y="3429000"/>
            <a:ext cx="1143000" cy="1244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CB66D0-D86E-D755-E35C-70EEDA8029C5}"/>
              </a:ext>
            </a:extLst>
          </p:cNvPr>
          <p:cNvSpPr txBox="1"/>
          <p:nvPr/>
        </p:nvSpPr>
        <p:spPr>
          <a:xfrm>
            <a:off x="2261937" y="4718030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b="1" dirty="0"/>
              <a:t>ZF BS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133C9D-CEEE-DAAE-643A-2106650CD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3226" y="3466522"/>
            <a:ext cx="1016000" cy="12446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4DEB74-1DD7-01B6-1F34-F686CDBC5550}"/>
              </a:ext>
            </a:extLst>
          </p:cNvPr>
          <p:cNvCxnSpPr>
            <a:cxnSpLocks/>
          </p:cNvCxnSpPr>
          <p:nvPr/>
        </p:nvCxnSpPr>
        <p:spPr>
          <a:xfrm flipV="1">
            <a:off x="3105751" y="2991744"/>
            <a:ext cx="661152" cy="584628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04EF59-F382-2EC4-1FBC-36EAF10B00E7}"/>
              </a:ext>
            </a:extLst>
          </p:cNvPr>
          <p:cNvCxnSpPr>
            <a:cxnSpLocks/>
          </p:cNvCxnSpPr>
          <p:nvPr/>
        </p:nvCxnSpPr>
        <p:spPr>
          <a:xfrm>
            <a:off x="4397893" y="2990497"/>
            <a:ext cx="712417" cy="494005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6FB8A3A2-DC35-4ED2-5BF8-3398C4EDB576}"/>
              </a:ext>
            </a:extLst>
          </p:cNvPr>
          <p:cNvSpPr/>
          <p:nvPr/>
        </p:nvSpPr>
        <p:spPr>
          <a:xfrm rot="2700000">
            <a:off x="3819234" y="2750808"/>
            <a:ext cx="479377" cy="479377"/>
          </a:xfrm>
          <a:prstGeom prst="rt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114DF27B-3C23-710A-BFCA-2601F3FC7267}"/>
              </a:ext>
            </a:extLst>
          </p:cNvPr>
          <p:cNvSpPr/>
          <p:nvPr/>
        </p:nvSpPr>
        <p:spPr>
          <a:xfrm rot="13500000">
            <a:off x="3883423" y="2750807"/>
            <a:ext cx="479377" cy="479377"/>
          </a:xfrm>
          <a:prstGeom prst="rt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FA22E3F-04D1-074F-F8DB-4BBEC46F0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TW" sz="3600" dirty="0"/>
              <a:t>Application of Zinc finger – Programmable repressor</a:t>
            </a:r>
          </a:p>
        </p:txBody>
      </p:sp>
      <p:pic>
        <p:nvPicPr>
          <p:cNvPr id="23" name="Picture 2" descr="NAND Gate | How to Build Using Transistors">
            <a:extLst>
              <a:ext uri="{FF2B5EF4-FFF2-40B4-BE49-F238E27FC236}">
                <a16:creationId xmlns:a16="http://schemas.microsoft.com/office/drawing/2014/main" id="{AA792E84-D647-99A2-734B-AFF1BD02D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76" y="1674108"/>
            <a:ext cx="2462315" cy="13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546A49D-6576-0725-4764-EE24643593AF}"/>
              </a:ext>
            </a:extLst>
          </p:cNvPr>
          <p:cNvGrpSpPr/>
          <p:nvPr/>
        </p:nvGrpSpPr>
        <p:grpSpPr>
          <a:xfrm>
            <a:off x="8152210" y="7017099"/>
            <a:ext cx="2146844" cy="500598"/>
            <a:chOff x="8019132" y="4604049"/>
            <a:chExt cx="2146844" cy="50059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451BAFF-505E-84D6-E3CD-B3FE387566F7}"/>
                </a:ext>
              </a:extLst>
            </p:cNvPr>
            <p:cNvSpPr/>
            <p:nvPr/>
          </p:nvSpPr>
          <p:spPr>
            <a:xfrm>
              <a:off x="8019132" y="4604049"/>
              <a:ext cx="2146844" cy="50059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409A5F-1BEC-4F62-9F8B-F6EFD121ED65}"/>
                </a:ext>
              </a:extLst>
            </p:cNvPr>
            <p:cNvSpPr txBox="1"/>
            <p:nvPr/>
          </p:nvSpPr>
          <p:spPr>
            <a:xfrm>
              <a:off x="8270722" y="4669682"/>
              <a:ext cx="1496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b="1" dirty="0"/>
                <a:t>Zinc Finger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6620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E789A-A68A-3A32-BB16-8F86B9E50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AA03D97-FC87-361C-D048-39B8760770E4}"/>
              </a:ext>
            </a:extLst>
          </p:cNvPr>
          <p:cNvSpPr/>
          <p:nvPr/>
        </p:nvSpPr>
        <p:spPr>
          <a:xfrm>
            <a:off x="2275394" y="4654132"/>
            <a:ext cx="979389" cy="462183"/>
          </a:xfrm>
          <a:prstGeom prst="rect">
            <a:avLst/>
          </a:prstGeom>
          <a:solidFill>
            <a:srgbClr val="F3FF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EB044-FA08-0732-693B-8EB1993BB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95" y="4965978"/>
            <a:ext cx="11627787" cy="384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080AE3-F7E9-4056-C1EE-076A5FF26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756" y="-849712"/>
            <a:ext cx="24130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D14B95-67F7-E62B-D8C0-3B77039DF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060" y="4148792"/>
            <a:ext cx="2041817" cy="1265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8A84C-3825-5DA5-239E-B578C98F0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732" y="4608315"/>
            <a:ext cx="6604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838724-6AE7-B9D3-1385-0E34BCEFF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711" y="4608315"/>
            <a:ext cx="793752" cy="50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FCB51-25EC-B34D-DFAF-8740FE092A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5732" y="4608315"/>
            <a:ext cx="1091930" cy="496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2B99F-E183-3E22-5A96-551E32BEBD00}"/>
              </a:ext>
            </a:extLst>
          </p:cNvPr>
          <p:cNvSpPr txBox="1"/>
          <p:nvPr/>
        </p:nvSpPr>
        <p:spPr>
          <a:xfrm>
            <a:off x="5110310" y="4673600"/>
            <a:ext cx="93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b="1" dirty="0"/>
              <a:t>ZF BS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B3919A-93E6-159D-5EE9-D6AD92BDCE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0" y="3429000"/>
            <a:ext cx="1143000" cy="1244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49786D-DEFD-D802-CE56-9F12147713D2}"/>
              </a:ext>
            </a:extLst>
          </p:cNvPr>
          <p:cNvSpPr txBox="1"/>
          <p:nvPr/>
        </p:nvSpPr>
        <p:spPr>
          <a:xfrm>
            <a:off x="2261937" y="4718030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b="1" dirty="0"/>
              <a:t>ZF BS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5812C4-17DD-4BCE-E361-EBC13E9332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3226" y="3466522"/>
            <a:ext cx="1016000" cy="12446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EAD72E-3634-5027-6365-34AEE0FCED29}"/>
              </a:ext>
            </a:extLst>
          </p:cNvPr>
          <p:cNvCxnSpPr>
            <a:cxnSpLocks/>
          </p:cNvCxnSpPr>
          <p:nvPr/>
        </p:nvCxnSpPr>
        <p:spPr>
          <a:xfrm flipV="1">
            <a:off x="3105751" y="2991744"/>
            <a:ext cx="661152" cy="584628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39B67D-E50C-18F4-5440-D259303A03D6}"/>
              </a:ext>
            </a:extLst>
          </p:cNvPr>
          <p:cNvCxnSpPr>
            <a:cxnSpLocks/>
          </p:cNvCxnSpPr>
          <p:nvPr/>
        </p:nvCxnSpPr>
        <p:spPr>
          <a:xfrm>
            <a:off x="4397893" y="2990497"/>
            <a:ext cx="712417" cy="494005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0D40B957-91D4-CD7C-D8C0-18CC7337E2F0}"/>
              </a:ext>
            </a:extLst>
          </p:cNvPr>
          <p:cNvSpPr/>
          <p:nvPr/>
        </p:nvSpPr>
        <p:spPr>
          <a:xfrm rot="2700000">
            <a:off x="3819234" y="2750808"/>
            <a:ext cx="479377" cy="479377"/>
          </a:xfrm>
          <a:prstGeom prst="rt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19787E2B-88C1-D507-02DC-C5218FC3C8FD}"/>
              </a:ext>
            </a:extLst>
          </p:cNvPr>
          <p:cNvSpPr/>
          <p:nvPr/>
        </p:nvSpPr>
        <p:spPr>
          <a:xfrm rot="13500000">
            <a:off x="3883423" y="2750807"/>
            <a:ext cx="479377" cy="479377"/>
          </a:xfrm>
          <a:prstGeom prst="rt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32DE28A-EE0F-CB18-CF12-9B145062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TW" sz="3600" dirty="0"/>
              <a:t>Application of Zinc finger – Programmable repressor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FBF357-114A-95A1-8204-4B9F7A47199D}"/>
              </a:ext>
            </a:extLst>
          </p:cNvPr>
          <p:cNvGrpSpPr/>
          <p:nvPr/>
        </p:nvGrpSpPr>
        <p:grpSpPr>
          <a:xfrm>
            <a:off x="8019132" y="4604049"/>
            <a:ext cx="2146844" cy="500598"/>
            <a:chOff x="8019132" y="4604049"/>
            <a:chExt cx="2146844" cy="50059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4AEE412-0509-A09B-EC67-D622891C9694}"/>
                </a:ext>
              </a:extLst>
            </p:cNvPr>
            <p:cNvSpPr/>
            <p:nvPr/>
          </p:nvSpPr>
          <p:spPr>
            <a:xfrm>
              <a:off x="8019132" y="4604049"/>
              <a:ext cx="2146844" cy="50059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DBDF58B-5874-29D1-F852-9FD5FACDD45A}"/>
                </a:ext>
              </a:extLst>
            </p:cNvPr>
            <p:cNvSpPr txBox="1"/>
            <p:nvPr/>
          </p:nvSpPr>
          <p:spPr>
            <a:xfrm>
              <a:off x="8270722" y="4669682"/>
              <a:ext cx="1496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b="1" dirty="0"/>
                <a:t>Zinc Finger 3</a:t>
              </a:r>
            </a:p>
          </p:txBody>
        </p:sp>
      </p:grpSp>
      <p:pic>
        <p:nvPicPr>
          <p:cNvPr id="17" name="Picture 2" descr="NAND Gate | How to Build Using Transistors">
            <a:extLst>
              <a:ext uri="{FF2B5EF4-FFF2-40B4-BE49-F238E27FC236}">
                <a16:creationId xmlns:a16="http://schemas.microsoft.com/office/drawing/2014/main" id="{22CD7748-43EA-D9FA-3EDB-F44DF5B4E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76" y="1674108"/>
            <a:ext cx="2462315" cy="13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638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5208-A5E3-C379-545D-D7B22351B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More informations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0776-AE8A-A0C6-FA40-CCF7D928E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IGEM parts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De novo protein design (David Baker, Bruno Correia….)</a:t>
            </a:r>
          </a:p>
          <a:p>
            <a:r>
              <a:rPr lang="en-US" dirty="0">
                <a:latin typeface="Arial" panose="020B0604020202020204" pitchFamily="34" charset="0"/>
              </a:rPr>
              <a:t>AlphaFold, </a:t>
            </a:r>
            <a:r>
              <a:rPr lang="en-US" dirty="0" err="1">
                <a:latin typeface="Arial" panose="020B0604020202020204" pitchFamily="34" charset="0"/>
              </a:rPr>
              <a:t>RosettaFold</a:t>
            </a:r>
            <a:r>
              <a:rPr lang="en-US" dirty="0">
                <a:latin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</a:rPr>
              <a:t>RFDiffusion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568486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0192A00-2F36-F57A-F47A-1BE26230BE4B}"/>
              </a:ext>
            </a:extLst>
          </p:cNvPr>
          <p:cNvGrpSpPr/>
          <p:nvPr/>
        </p:nvGrpSpPr>
        <p:grpSpPr>
          <a:xfrm>
            <a:off x="661485" y="721153"/>
            <a:ext cx="3973286" cy="903514"/>
            <a:chOff x="5882965" y="2977243"/>
            <a:chExt cx="3973286" cy="903514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23478C78-A8AD-D9CA-AE0A-C03F3BA99765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8F7F63-7F0D-18C1-4310-6D58FC10982E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3600" dirty="0"/>
                <a:t>Synthetic</a:t>
              </a:r>
              <a:r>
                <a:rPr lang="zh-TW" altLang="en-US" sz="3600" dirty="0"/>
                <a:t> </a:t>
              </a:r>
              <a:r>
                <a:rPr lang="en-US" altLang="zh-TW" sz="3600" dirty="0"/>
                <a:t>Biology</a:t>
              </a:r>
              <a:endParaRPr lang="en-TW" sz="36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8F5358-1B1C-DAD9-5D05-3D69C9179732}"/>
              </a:ext>
            </a:extLst>
          </p:cNvPr>
          <p:cNvSpPr txBox="1"/>
          <p:nvPr/>
        </p:nvSpPr>
        <p:spPr>
          <a:xfrm>
            <a:off x="595815" y="2081473"/>
            <a:ext cx="80779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Synthetic biology is a field of science that involves redesigning organisms for useful purposes by engineering them to have new abilities.</a:t>
            </a:r>
            <a:endParaRPr lang="en-TW" sz="2400" dirty="0"/>
          </a:p>
        </p:txBody>
      </p:sp>
    </p:spTree>
    <p:extLst>
      <p:ext uri="{BB962C8B-B14F-4D97-AF65-F5344CB8AC3E}">
        <p14:creationId xmlns:p14="http://schemas.microsoft.com/office/powerpoint/2010/main" val="1012396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030AA-5619-3A32-9B00-D38875B10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F038E4B-1977-FE93-CF6D-7507E5781F95}"/>
              </a:ext>
            </a:extLst>
          </p:cNvPr>
          <p:cNvGrpSpPr/>
          <p:nvPr/>
        </p:nvGrpSpPr>
        <p:grpSpPr>
          <a:xfrm>
            <a:off x="661485" y="721153"/>
            <a:ext cx="3973286" cy="903514"/>
            <a:chOff x="5882965" y="2977243"/>
            <a:chExt cx="3973286" cy="903514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865B528-9EA9-D24D-C9F0-ABEBBF0F060D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0B153A-86C2-64B0-C893-253806102BDF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3600" dirty="0"/>
                <a:t>Synthetic</a:t>
              </a:r>
              <a:r>
                <a:rPr lang="zh-TW" altLang="en-US" sz="3600" dirty="0"/>
                <a:t> </a:t>
              </a:r>
              <a:r>
                <a:rPr lang="en-US" altLang="zh-TW" sz="3600" dirty="0"/>
                <a:t>Biology</a:t>
              </a:r>
              <a:endParaRPr lang="en-TW" sz="36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B18B670-7173-F907-237B-A3D80A30F84D}"/>
              </a:ext>
            </a:extLst>
          </p:cNvPr>
          <p:cNvGrpSpPr/>
          <p:nvPr/>
        </p:nvGrpSpPr>
        <p:grpSpPr>
          <a:xfrm>
            <a:off x="628923" y="1762770"/>
            <a:ext cx="3601245" cy="4714942"/>
            <a:chOff x="5882965" y="2977243"/>
            <a:chExt cx="3973286" cy="903514"/>
          </a:xfrm>
          <a:noFill/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F947012-89D3-5F26-524D-CF656D626BBC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935EE7-2193-FADE-DF0B-3D9C2E91656F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en-TW" sz="36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C55386-C868-2A86-D8BB-6BF79E9CEF09}"/>
              </a:ext>
            </a:extLst>
          </p:cNvPr>
          <p:cNvGrpSpPr/>
          <p:nvPr/>
        </p:nvGrpSpPr>
        <p:grpSpPr>
          <a:xfrm>
            <a:off x="4274886" y="1762770"/>
            <a:ext cx="3758162" cy="4714942"/>
            <a:chOff x="5882965" y="2977243"/>
            <a:chExt cx="3973286" cy="903514"/>
          </a:xfrm>
          <a:noFill/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18DDEEF-10B8-E4A5-4A89-943311E1202D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368A58-19EE-CE8F-D77A-ED8AF61A655D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en-TW" sz="36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546C5-51CE-9A1D-EF94-16F9E72A87C5}"/>
              </a:ext>
            </a:extLst>
          </p:cNvPr>
          <p:cNvGrpSpPr/>
          <p:nvPr/>
        </p:nvGrpSpPr>
        <p:grpSpPr>
          <a:xfrm>
            <a:off x="8084889" y="1762770"/>
            <a:ext cx="3758162" cy="4714942"/>
            <a:chOff x="5882965" y="2977243"/>
            <a:chExt cx="3973286" cy="903514"/>
          </a:xfrm>
          <a:noFill/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93FC3546-508E-D476-BEE1-83C953437BC6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33E531-AFA4-22C1-0D84-BD17F129F45C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en-TW" sz="36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DC2733A-FBB6-719E-5D56-C182F10ADF0F}"/>
              </a:ext>
            </a:extLst>
          </p:cNvPr>
          <p:cNvSpPr txBox="1"/>
          <p:nvPr/>
        </p:nvSpPr>
        <p:spPr>
          <a:xfrm>
            <a:off x="1987465" y="1913627"/>
            <a:ext cx="892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F0502020204030204" pitchFamily="34" charset="0"/>
              </a:rPr>
              <a:t>Parts</a:t>
            </a:r>
            <a:endParaRPr lang="en-TW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5DF79F-33B7-68AC-4EAD-85CEA165B77C}"/>
              </a:ext>
            </a:extLst>
          </p:cNvPr>
          <p:cNvSpPr txBox="1"/>
          <p:nvPr/>
        </p:nvSpPr>
        <p:spPr>
          <a:xfrm>
            <a:off x="5707732" y="1913627"/>
            <a:ext cx="1453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F0502020204030204" pitchFamily="34" charset="0"/>
              </a:rPr>
              <a:t>Systems</a:t>
            </a:r>
            <a:endParaRPr lang="en-TW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9CF86B-5D36-8541-33BA-74A9FD780A53}"/>
              </a:ext>
            </a:extLst>
          </p:cNvPr>
          <p:cNvSpPr txBox="1"/>
          <p:nvPr/>
        </p:nvSpPr>
        <p:spPr>
          <a:xfrm>
            <a:off x="9260481" y="1913627"/>
            <a:ext cx="1453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F0502020204030204" pitchFamily="34" charset="0"/>
              </a:rPr>
              <a:t>Organism</a:t>
            </a:r>
            <a:endParaRPr lang="en-TW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D209FD-DF0C-06A0-AB4F-C47662E4770D}"/>
              </a:ext>
            </a:extLst>
          </p:cNvPr>
          <p:cNvGrpSpPr/>
          <p:nvPr/>
        </p:nvGrpSpPr>
        <p:grpSpPr>
          <a:xfrm>
            <a:off x="689430" y="3230718"/>
            <a:ext cx="3259789" cy="834391"/>
            <a:chOff x="984105" y="2976742"/>
            <a:chExt cx="8998095" cy="230319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EAF9683-8A72-305E-C8C1-24F791D8B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1588" y="3793928"/>
              <a:ext cx="8710612" cy="38457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920E460-9CCD-7740-302B-3B9CBEE75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4750" y="3429000"/>
              <a:ext cx="2413000" cy="508000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1141C58-C237-F7AF-FE6F-3E6A30EE1822}"/>
                </a:ext>
              </a:extLst>
            </p:cNvPr>
            <p:cNvGrpSpPr/>
            <p:nvPr/>
          </p:nvGrpSpPr>
          <p:grpSpPr>
            <a:xfrm>
              <a:off x="984105" y="2976742"/>
              <a:ext cx="2451390" cy="2284517"/>
              <a:chOff x="1628775" y="2913460"/>
              <a:chExt cx="2451390" cy="2284517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FFA2F02-B7DC-6F29-D2D4-7C8A48B6C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8348" y="2913460"/>
                <a:ext cx="2041817" cy="126503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B5507E-3453-F905-9124-4E88CB1A7F55}"/>
                  </a:ext>
                </a:extLst>
              </p:cNvPr>
              <p:cNvSpPr txBox="1"/>
              <p:nvPr/>
            </p:nvSpPr>
            <p:spPr>
              <a:xfrm>
                <a:off x="1628775" y="4178499"/>
                <a:ext cx="509919" cy="1019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TW" dirty="0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01D7BDC-427D-C1DA-9501-5776B01A7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4350" y="3448140"/>
              <a:ext cx="660400" cy="50800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0B1F74F-A4CD-1256-7831-B67BDCBB6C66}"/>
                </a:ext>
              </a:extLst>
            </p:cNvPr>
            <p:cNvGrpSpPr/>
            <p:nvPr/>
          </p:nvGrpSpPr>
          <p:grpSpPr>
            <a:xfrm>
              <a:off x="3943518" y="3429000"/>
              <a:ext cx="946129" cy="1850936"/>
              <a:chOff x="3943518" y="3429000"/>
              <a:chExt cx="946129" cy="1850936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F5A690E4-B58E-4BBE-4C9B-7A096BD32D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95895" y="3429000"/>
                <a:ext cx="793752" cy="508001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DA7EC0E-6A1B-F6E5-C60D-A7A9331AC0CA}"/>
                  </a:ext>
                </a:extLst>
              </p:cNvPr>
              <p:cNvSpPr txBox="1"/>
              <p:nvPr/>
            </p:nvSpPr>
            <p:spPr>
              <a:xfrm>
                <a:off x="3943518" y="4260458"/>
                <a:ext cx="509918" cy="1019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TW" dirty="0"/>
              </a:p>
            </p:txBody>
          </p:sp>
        </p:grpSp>
      </p:grpSp>
      <p:pic>
        <p:nvPicPr>
          <p:cNvPr id="37" name="Picture 36" descr="A close-up of a structure&#10;&#10;Description automatically generated">
            <a:extLst>
              <a:ext uri="{FF2B5EF4-FFF2-40B4-BE49-F238E27FC236}">
                <a16:creationId xmlns:a16="http://schemas.microsoft.com/office/drawing/2014/main" id="{AF28EABE-202D-30E8-B947-822D8AA0D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248" y="3992694"/>
            <a:ext cx="2391062" cy="1762694"/>
          </a:xfrm>
          <a:prstGeom prst="rect">
            <a:avLst/>
          </a:prstGeom>
        </p:spPr>
      </p:pic>
      <p:pic>
        <p:nvPicPr>
          <p:cNvPr id="2" name="Picture 2" descr="NAND Gate | How to Build Using Transistors">
            <a:extLst>
              <a:ext uri="{FF2B5EF4-FFF2-40B4-BE49-F238E27FC236}">
                <a16:creationId xmlns:a16="http://schemas.microsoft.com/office/drawing/2014/main" id="{025D3899-E4F5-E2F8-8969-FB27BB4F9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70" y="2526115"/>
            <a:ext cx="2462315" cy="13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1DB4EA-53E3-C7FD-EC0B-24E39BFEE6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6103" y="4027373"/>
            <a:ext cx="1113471" cy="12412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7A9187-96FE-42A2-48D3-7FC4C0353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8648" y="3929852"/>
            <a:ext cx="1744785" cy="1570307"/>
          </a:xfrm>
          <a:prstGeom prst="rect">
            <a:avLst/>
          </a:prstGeom>
        </p:spPr>
      </p:pic>
      <p:pic>
        <p:nvPicPr>
          <p:cNvPr id="7170" name="Picture 2" descr="PDB-101: Goodsell Gallery: JCVI-syn3A Minimal Cell">
            <a:extLst>
              <a:ext uri="{FF2B5EF4-FFF2-40B4-BE49-F238E27FC236}">
                <a16:creationId xmlns:a16="http://schemas.microsoft.com/office/drawing/2014/main" id="{22489598-7D3F-7096-458D-A17464DE1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762" y="4172226"/>
            <a:ext cx="1670945" cy="111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87EA39-65E6-2D1A-07F9-BEE6143C6B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7228" y="2574083"/>
            <a:ext cx="1410326" cy="14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205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95F27-E7CF-8FD1-9B44-A1D5C8FED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4983ED0-E249-CAAD-15B9-7838A1D92C0B}"/>
              </a:ext>
            </a:extLst>
          </p:cNvPr>
          <p:cNvGrpSpPr/>
          <p:nvPr/>
        </p:nvGrpSpPr>
        <p:grpSpPr>
          <a:xfrm>
            <a:off x="661485" y="721153"/>
            <a:ext cx="3973286" cy="903514"/>
            <a:chOff x="5882965" y="2977243"/>
            <a:chExt cx="3973286" cy="903514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B250055A-1A28-87CF-F9E7-7A1124436046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5ED96A-7CB6-2EDC-039E-E41BF73A697F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3600" dirty="0"/>
                <a:t>Synthetic</a:t>
              </a:r>
              <a:r>
                <a:rPr lang="zh-TW" altLang="en-US" sz="3600" dirty="0"/>
                <a:t> </a:t>
              </a:r>
              <a:r>
                <a:rPr lang="en-US" altLang="zh-TW" sz="3600" dirty="0"/>
                <a:t>Biology</a:t>
              </a:r>
              <a:endParaRPr lang="en-TW" sz="36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856CCCB-77CF-EC74-B241-74A9FD2D0A56}"/>
              </a:ext>
            </a:extLst>
          </p:cNvPr>
          <p:cNvGrpSpPr/>
          <p:nvPr/>
        </p:nvGrpSpPr>
        <p:grpSpPr>
          <a:xfrm>
            <a:off x="628923" y="1762770"/>
            <a:ext cx="3601245" cy="4714942"/>
            <a:chOff x="5882965" y="2977243"/>
            <a:chExt cx="3973286" cy="903514"/>
          </a:xfrm>
          <a:noFill/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EFDEE27-6797-405D-E3AD-4DDC16D5E585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333BE8-BE7B-6067-B3FA-3C77ECF21A5D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en-TW" sz="36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D4629A-4ADC-3724-6795-DBE4E71A537E}"/>
              </a:ext>
            </a:extLst>
          </p:cNvPr>
          <p:cNvGrpSpPr/>
          <p:nvPr/>
        </p:nvGrpSpPr>
        <p:grpSpPr>
          <a:xfrm>
            <a:off x="4274886" y="1762770"/>
            <a:ext cx="3758162" cy="4714942"/>
            <a:chOff x="5882965" y="2977243"/>
            <a:chExt cx="3973286" cy="903514"/>
          </a:xfrm>
          <a:noFill/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8110780-0AAC-2814-6711-AF9F40EC9EB2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8B87E9-506E-5151-52E0-2ED20FC2AD8E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en-TW" sz="36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210FE2-A1AB-C0B2-7FBE-F38A3CC066BB}"/>
              </a:ext>
            </a:extLst>
          </p:cNvPr>
          <p:cNvGrpSpPr/>
          <p:nvPr/>
        </p:nvGrpSpPr>
        <p:grpSpPr>
          <a:xfrm>
            <a:off x="8084889" y="1762770"/>
            <a:ext cx="3758162" cy="4714942"/>
            <a:chOff x="5882965" y="2977243"/>
            <a:chExt cx="3973286" cy="903514"/>
          </a:xfrm>
          <a:noFill/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A6AAA30-DE60-EC6C-C8A4-6D61B06E311F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DA5672-E486-ADED-DBFF-2D993CCE0EEC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en-TW" sz="36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1712DB6-D9E5-A5E0-CF69-A3CA63781BE2}"/>
              </a:ext>
            </a:extLst>
          </p:cNvPr>
          <p:cNvSpPr txBox="1"/>
          <p:nvPr/>
        </p:nvSpPr>
        <p:spPr>
          <a:xfrm>
            <a:off x="1987465" y="1913627"/>
            <a:ext cx="892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F0502020204030204" pitchFamily="34" charset="0"/>
              </a:rPr>
              <a:t>Parts</a:t>
            </a:r>
            <a:endParaRPr lang="en-TW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09DD6E-180C-15FB-D37D-14F3EC6C8603}"/>
              </a:ext>
            </a:extLst>
          </p:cNvPr>
          <p:cNvSpPr txBox="1"/>
          <p:nvPr/>
        </p:nvSpPr>
        <p:spPr>
          <a:xfrm>
            <a:off x="5707732" y="1913627"/>
            <a:ext cx="1453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F0502020204030204" pitchFamily="34" charset="0"/>
              </a:rPr>
              <a:t>Systems</a:t>
            </a:r>
            <a:endParaRPr lang="en-TW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7D7105-5F62-4754-764A-93891064FA71}"/>
              </a:ext>
            </a:extLst>
          </p:cNvPr>
          <p:cNvSpPr txBox="1"/>
          <p:nvPr/>
        </p:nvSpPr>
        <p:spPr>
          <a:xfrm>
            <a:off x="9260481" y="1913627"/>
            <a:ext cx="1453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F0502020204030204" pitchFamily="34" charset="0"/>
              </a:rPr>
              <a:t>Organism</a:t>
            </a:r>
            <a:endParaRPr lang="en-TW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2D692AB-56B3-E672-7BBF-AB831490B2F3}"/>
              </a:ext>
            </a:extLst>
          </p:cNvPr>
          <p:cNvGrpSpPr/>
          <p:nvPr/>
        </p:nvGrpSpPr>
        <p:grpSpPr>
          <a:xfrm>
            <a:off x="689430" y="3230718"/>
            <a:ext cx="3259789" cy="834391"/>
            <a:chOff x="984105" y="2976742"/>
            <a:chExt cx="8998095" cy="230319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DDFCA6F-6594-7242-2B8B-E08D20E05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1588" y="3793928"/>
              <a:ext cx="8710612" cy="38457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91537C2-686B-74A4-3D08-FD8796BB8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4750" y="3429000"/>
              <a:ext cx="2413000" cy="508000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FF06ABA-0D1D-D7F5-EA94-85BF0E8C6A32}"/>
                </a:ext>
              </a:extLst>
            </p:cNvPr>
            <p:cNvGrpSpPr/>
            <p:nvPr/>
          </p:nvGrpSpPr>
          <p:grpSpPr>
            <a:xfrm>
              <a:off x="984105" y="2976742"/>
              <a:ext cx="2451390" cy="2284517"/>
              <a:chOff x="1628775" y="2913460"/>
              <a:chExt cx="2451390" cy="2284517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B2B863DF-E640-1C25-E732-066BD31364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8348" y="2913460"/>
                <a:ext cx="2041817" cy="126503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36B156A-2F44-11BD-06B0-931E2D2983B1}"/>
                  </a:ext>
                </a:extLst>
              </p:cNvPr>
              <p:cNvSpPr txBox="1"/>
              <p:nvPr/>
            </p:nvSpPr>
            <p:spPr>
              <a:xfrm>
                <a:off x="1628775" y="4178499"/>
                <a:ext cx="509919" cy="1019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TW" dirty="0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E15AED2-F575-8379-50CD-69DFB5D08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4350" y="3448140"/>
              <a:ext cx="660400" cy="50800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C870F95-D132-7ACD-791A-E9ADF8D54B66}"/>
                </a:ext>
              </a:extLst>
            </p:cNvPr>
            <p:cNvGrpSpPr/>
            <p:nvPr/>
          </p:nvGrpSpPr>
          <p:grpSpPr>
            <a:xfrm>
              <a:off x="3943518" y="3429000"/>
              <a:ext cx="946129" cy="1850936"/>
              <a:chOff x="3943518" y="3429000"/>
              <a:chExt cx="946129" cy="1850936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2139F41-D791-3E94-F853-DE6BEA46C6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95895" y="3429000"/>
                <a:ext cx="793752" cy="508001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0104E4-3758-5887-6A68-AA6A85D0F1B8}"/>
                  </a:ext>
                </a:extLst>
              </p:cNvPr>
              <p:cNvSpPr txBox="1"/>
              <p:nvPr/>
            </p:nvSpPr>
            <p:spPr>
              <a:xfrm>
                <a:off x="3943518" y="4260458"/>
                <a:ext cx="509918" cy="1019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TW" dirty="0"/>
              </a:p>
            </p:txBody>
          </p:sp>
        </p:grpSp>
      </p:grpSp>
      <p:pic>
        <p:nvPicPr>
          <p:cNvPr id="37" name="Picture 36" descr="A close-up of a structure&#10;&#10;Description automatically generated">
            <a:extLst>
              <a:ext uri="{FF2B5EF4-FFF2-40B4-BE49-F238E27FC236}">
                <a16:creationId xmlns:a16="http://schemas.microsoft.com/office/drawing/2014/main" id="{230E5948-4E1B-9F89-10FB-D747D1338E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248" y="3992694"/>
            <a:ext cx="2391062" cy="1762694"/>
          </a:xfrm>
          <a:prstGeom prst="rect">
            <a:avLst/>
          </a:prstGeom>
        </p:spPr>
      </p:pic>
      <p:pic>
        <p:nvPicPr>
          <p:cNvPr id="2" name="Picture 2" descr="NAND Gate | How to Build Using Transistors">
            <a:extLst>
              <a:ext uri="{FF2B5EF4-FFF2-40B4-BE49-F238E27FC236}">
                <a16:creationId xmlns:a16="http://schemas.microsoft.com/office/drawing/2014/main" id="{2B0DE1C5-DD35-6CF0-2450-B70D46578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70" y="2526115"/>
            <a:ext cx="2462315" cy="13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B955A-68CC-1C64-B5B7-BA89DA29B2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6103" y="4027373"/>
            <a:ext cx="1113471" cy="12412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D58D5F-8588-AF32-2041-99D1D43322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8648" y="3929852"/>
            <a:ext cx="1744785" cy="1570307"/>
          </a:xfrm>
          <a:prstGeom prst="rect">
            <a:avLst/>
          </a:prstGeom>
        </p:spPr>
      </p:pic>
      <p:pic>
        <p:nvPicPr>
          <p:cNvPr id="7170" name="Picture 2" descr="PDB-101: Goodsell Gallery: JCVI-syn3A Minimal Cell">
            <a:extLst>
              <a:ext uri="{FF2B5EF4-FFF2-40B4-BE49-F238E27FC236}">
                <a16:creationId xmlns:a16="http://schemas.microsoft.com/office/drawing/2014/main" id="{E786A89A-70E8-30C0-0682-2ABCE5C00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762" y="4172226"/>
            <a:ext cx="1670945" cy="111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E503E8-D4DC-C445-BADC-2544476A2B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7228" y="2574083"/>
            <a:ext cx="1410326" cy="14212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9FA7CA9-F919-566B-48D8-532BF3B89858}"/>
              </a:ext>
            </a:extLst>
          </p:cNvPr>
          <p:cNvSpPr/>
          <p:nvPr/>
        </p:nvSpPr>
        <p:spPr>
          <a:xfrm>
            <a:off x="288334" y="1639892"/>
            <a:ext cx="3973286" cy="4960693"/>
          </a:xfrm>
          <a:prstGeom prst="rect">
            <a:avLst/>
          </a:prstGeom>
          <a:solidFill>
            <a:srgbClr val="FFFFFF">
              <a:alpha val="66275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867AD0-15E4-D986-42E7-4F0C70BFEC45}"/>
              </a:ext>
            </a:extLst>
          </p:cNvPr>
          <p:cNvSpPr/>
          <p:nvPr/>
        </p:nvSpPr>
        <p:spPr>
          <a:xfrm>
            <a:off x="8070626" y="1661835"/>
            <a:ext cx="3973286" cy="4960693"/>
          </a:xfrm>
          <a:prstGeom prst="rect">
            <a:avLst/>
          </a:prstGeom>
          <a:solidFill>
            <a:srgbClr val="FFFFFF">
              <a:alpha val="66275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6560099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D15DE-51ED-E7B7-300F-387FDC8A6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Repressilator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B3C45-6E31-5F97-D163-FDE86ACC7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104" y="1690688"/>
            <a:ext cx="3278685" cy="3654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44E13D-F51A-B067-DB49-84F76B9DD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7"/>
            <a:ext cx="4300786" cy="3870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A98B98-C9EA-9A26-7DF9-7604876C36A4}"/>
              </a:ext>
            </a:extLst>
          </p:cNvPr>
          <p:cNvSpPr txBox="1"/>
          <p:nvPr/>
        </p:nvSpPr>
        <p:spPr>
          <a:xfrm>
            <a:off x="2488827" y="5710535"/>
            <a:ext cx="8864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Elowitz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 B., &amp;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Leibler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S. (2000). A synthetic oscillatory network of transcriptional regulators.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403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(6767), 335-338.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2233763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ife-09771-media9">
            <a:hlinkClick r:id="" action="ppaction://media"/>
            <a:extLst>
              <a:ext uri="{FF2B5EF4-FFF2-40B4-BE49-F238E27FC236}">
                <a16:creationId xmlns:a16="http://schemas.microsoft.com/office/drawing/2014/main" id="{DE0A8753-555E-9D50-DB69-02E79F427F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66156"/>
            <a:ext cx="12192000" cy="23256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9AA148-D254-2CC6-59DC-900F48774594}"/>
              </a:ext>
            </a:extLst>
          </p:cNvPr>
          <p:cNvSpPr txBox="1"/>
          <p:nvPr/>
        </p:nvSpPr>
        <p:spPr>
          <a:xfrm>
            <a:off x="4370294" y="6010835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sd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C9FF68-BD72-E5F6-72CE-10999A97AFE3}"/>
              </a:ext>
            </a:extLst>
          </p:cNvPr>
          <p:cNvSpPr txBox="1"/>
          <p:nvPr/>
        </p:nvSpPr>
        <p:spPr>
          <a:xfrm>
            <a:off x="5953235" y="6280069"/>
            <a:ext cx="6238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Niederholtmeyer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H., Sun, Z. Z., Hori, Y., Yeung, E.,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Verpoorte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A., Murray, R. M., &amp; Maerkl, S. J. (2015). Rapid cell-free forward engineering of novel genetic ring oscillators. </a:t>
            </a:r>
            <a:r>
              <a:rPr lang="en-US" sz="10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elife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e09771.</a:t>
            </a:r>
            <a:endParaRPr lang="en-TW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5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AE8824-C9F2-0296-409F-87CB08349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86C6D74-7B68-9D18-E716-574EE058F2A7}"/>
              </a:ext>
            </a:extLst>
          </p:cNvPr>
          <p:cNvSpPr txBox="1"/>
          <p:nvPr/>
        </p:nvSpPr>
        <p:spPr>
          <a:xfrm>
            <a:off x="4370294" y="6010835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sd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844475-3FEC-315D-98B2-B246CFBE7378}"/>
              </a:ext>
            </a:extLst>
          </p:cNvPr>
          <p:cNvSpPr txBox="1"/>
          <p:nvPr/>
        </p:nvSpPr>
        <p:spPr>
          <a:xfrm>
            <a:off x="5953235" y="6280069"/>
            <a:ext cx="6238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Niederholtmeyer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H., Sun, Z. Z., Hori, Y., Yeung, E.,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Verpoorte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A., Murray, R. M., &amp; Maerkl, S. J. (2015). Rapid cell-free forward engineering of novel genetic ring oscillators. </a:t>
            </a:r>
            <a:r>
              <a:rPr lang="en-US" sz="10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elife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e09771.</a:t>
            </a:r>
            <a:endParaRPr lang="en-TW" sz="1000" dirty="0">
              <a:solidFill>
                <a:schemeClr val="bg1"/>
              </a:solidFill>
            </a:endParaRPr>
          </a:p>
        </p:txBody>
      </p:sp>
      <p:pic>
        <p:nvPicPr>
          <p:cNvPr id="2" name="elife-09771-media10">
            <a:hlinkClick r:id="" action="ppaction://media"/>
            <a:extLst>
              <a:ext uri="{FF2B5EF4-FFF2-40B4-BE49-F238E27FC236}">
                <a16:creationId xmlns:a16="http://schemas.microsoft.com/office/drawing/2014/main" id="{C17CF8D3-164B-9EBA-8BDF-664C4B491A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3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6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DDB61-FC73-4826-BEBD-BC6CAEC5A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A82645E-BB74-169D-89C4-28B76CA3C5DF}"/>
              </a:ext>
            </a:extLst>
          </p:cNvPr>
          <p:cNvGrpSpPr/>
          <p:nvPr/>
        </p:nvGrpSpPr>
        <p:grpSpPr>
          <a:xfrm>
            <a:off x="661485" y="721153"/>
            <a:ext cx="3973286" cy="903514"/>
            <a:chOff x="5882965" y="2977243"/>
            <a:chExt cx="3973286" cy="903514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F5BC1563-A821-01BD-5C64-9D7AB19131F5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9A5598-FFFE-3F7B-1FEC-C72C25881025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3600" dirty="0"/>
                <a:t>Synthetic</a:t>
              </a:r>
              <a:r>
                <a:rPr lang="zh-TW" altLang="en-US" sz="3600" dirty="0"/>
                <a:t> </a:t>
              </a:r>
              <a:r>
                <a:rPr lang="en-US" altLang="zh-TW" sz="3600" dirty="0"/>
                <a:t>Biology</a:t>
              </a:r>
              <a:endParaRPr lang="en-TW" sz="36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A044F9-4F0F-2D16-7565-1D13A31C500C}"/>
              </a:ext>
            </a:extLst>
          </p:cNvPr>
          <p:cNvGrpSpPr/>
          <p:nvPr/>
        </p:nvGrpSpPr>
        <p:grpSpPr>
          <a:xfrm>
            <a:off x="628923" y="1762770"/>
            <a:ext cx="3601245" cy="4714942"/>
            <a:chOff x="5882965" y="2977243"/>
            <a:chExt cx="3973286" cy="903514"/>
          </a:xfrm>
          <a:noFill/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91DE778D-AD68-4E54-B019-CEBF512A4C3F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6EEF2D-54AF-04E7-439D-430B98108ADB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en-TW" sz="36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44F6FC-EB08-D645-E23A-EB4117712869}"/>
              </a:ext>
            </a:extLst>
          </p:cNvPr>
          <p:cNvGrpSpPr/>
          <p:nvPr/>
        </p:nvGrpSpPr>
        <p:grpSpPr>
          <a:xfrm>
            <a:off x="4274886" y="1762770"/>
            <a:ext cx="3758162" cy="4714942"/>
            <a:chOff x="5882965" y="2977243"/>
            <a:chExt cx="3973286" cy="903514"/>
          </a:xfrm>
          <a:noFill/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7A4E77A-1515-7F22-991B-D3EB77A45073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1DFA44-D68A-0EB6-3C26-9B8C9DD17FE9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en-TW" sz="36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7B6E16-A3F8-84B3-F7CD-24FAFD4332B6}"/>
              </a:ext>
            </a:extLst>
          </p:cNvPr>
          <p:cNvGrpSpPr/>
          <p:nvPr/>
        </p:nvGrpSpPr>
        <p:grpSpPr>
          <a:xfrm>
            <a:off x="8084889" y="1762770"/>
            <a:ext cx="3758162" cy="4714942"/>
            <a:chOff x="5882965" y="2977243"/>
            <a:chExt cx="3973286" cy="903514"/>
          </a:xfrm>
          <a:noFill/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9DF8FF54-9D86-7F51-6C52-527B8AFA9BF0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C3EEBB-65F6-53A1-5267-9AE193FB6602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en-TW" sz="36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7E07EF1-7BB7-EC5C-2AE6-B7EE23FA50F2}"/>
              </a:ext>
            </a:extLst>
          </p:cNvPr>
          <p:cNvSpPr txBox="1"/>
          <p:nvPr/>
        </p:nvSpPr>
        <p:spPr>
          <a:xfrm>
            <a:off x="1987465" y="1913627"/>
            <a:ext cx="892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F0502020204030204" pitchFamily="34" charset="0"/>
              </a:rPr>
              <a:t>Parts</a:t>
            </a:r>
            <a:endParaRPr lang="en-TW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1CF9BE-EBF3-8AF1-8DD5-21AC78A8318F}"/>
              </a:ext>
            </a:extLst>
          </p:cNvPr>
          <p:cNvSpPr txBox="1"/>
          <p:nvPr/>
        </p:nvSpPr>
        <p:spPr>
          <a:xfrm>
            <a:off x="5707732" y="1913627"/>
            <a:ext cx="1453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F0502020204030204" pitchFamily="34" charset="0"/>
              </a:rPr>
              <a:t>Systems</a:t>
            </a:r>
            <a:endParaRPr lang="en-TW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4EDC74-1507-1230-6413-6208658D7B47}"/>
              </a:ext>
            </a:extLst>
          </p:cNvPr>
          <p:cNvSpPr txBox="1"/>
          <p:nvPr/>
        </p:nvSpPr>
        <p:spPr>
          <a:xfrm>
            <a:off x="9260481" y="1913627"/>
            <a:ext cx="1453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F0502020204030204" pitchFamily="34" charset="0"/>
              </a:rPr>
              <a:t>Organism</a:t>
            </a:r>
            <a:endParaRPr lang="en-TW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8D4C027-2E2B-6FC8-1A4D-C71ADCF4347C}"/>
              </a:ext>
            </a:extLst>
          </p:cNvPr>
          <p:cNvGrpSpPr/>
          <p:nvPr/>
        </p:nvGrpSpPr>
        <p:grpSpPr>
          <a:xfrm>
            <a:off x="689430" y="3230718"/>
            <a:ext cx="3259789" cy="834391"/>
            <a:chOff x="984105" y="2976742"/>
            <a:chExt cx="8998095" cy="230319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A5CD464-41F0-810D-7C0B-CB6E8FA8B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1588" y="3793928"/>
              <a:ext cx="8710612" cy="38457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8E5F4A-EC9F-FFBA-4145-803DBBB0C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4750" y="3429000"/>
              <a:ext cx="2413000" cy="508000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070EAC1-7F8A-81EA-B5C7-BAA4109FE0A6}"/>
                </a:ext>
              </a:extLst>
            </p:cNvPr>
            <p:cNvGrpSpPr/>
            <p:nvPr/>
          </p:nvGrpSpPr>
          <p:grpSpPr>
            <a:xfrm>
              <a:off x="984105" y="2976742"/>
              <a:ext cx="2451390" cy="2284517"/>
              <a:chOff x="1628775" y="2913460"/>
              <a:chExt cx="2451390" cy="2284517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52D3BAB-6F43-8603-0A05-1AAD39657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8348" y="2913460"/>
                <a:ext cx="2041817" cy="126503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C0C6AB2-3CDF-CC71-5086-4CA2A791E977}"/>
                  </a:ext>
                </a:extLst>
              </p:cNvPr>
              <p:cNvSpPr txBox="1"/>
              <p:nvPr/>
            </p:nvSpPr>
            <p:spPr>
              <a:xfrm>
                <a:off x="1628775" y="4178499"/>
                <a:ext cx="509919" cy="1019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TW" dirty="0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260454D-9BFD-5382-21AB-1885DC298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4350" y="3448140"/>
              <a:ext cx="660400" cy="50800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7A1CBBD-BF85-122B-C1C3-DA402AEC63D2}"/>
                </a:ext>
              </a:extLst>
            </p:cNvPr>
            <p:cNvGrpSpPr/>
            <p:nvPr/>
          </p:nvGrpSpPr>
          <p:grpSpPr>
            <a:xfrm>
              <a:off x="3943518" y="3429000"/>
              <a:ext cx="946129" cy="1850936"/>
              <a:chOff x="3943518" y="3429000"/>
              <a:chExt cx="946129" cy="1850936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8FDC31CD-589C-916F-3177-F53C5409F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95895" y="3429000"/>
                <a:ext cx="793752" cy="508001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05F8875-1C02-D4D3-73C5-89F658DEE887}"/>
                  </a:ext>
                </a:extLst>
              </p:cNvPr>
              <p:cNvSpPr txBox="1"/>
              <p:nvPr/>
            </p:nvSpPr>
            <p:spPr>
              <a:xfrm>
                <a:off x="3943518" y="4260458"/>
                <a:ext cx="509918" cy="1019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TW" dirty="0"/>
              </a:p>
            </p:txBody>
          </p:sp>
        </p:grpSp>
      </p:grpSp>
      <p:pic>
        <p:nvPicPr>
          <p:cNvPr id="37" name="Picture 36" descr="A close-up of a structure&#10;&#10;Description automatically generated">
            <a:extLst>
              <a:ext uri="{FF2B5EF4-FFF2-40B4-BE49-F238E27FC236}">
                <a16:creationId xmlns:a16="http://schemas.microsoft.com/office/drawing/2014/main" id="{70371816-5F36-3451-656B-69DB94A89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248" y="3992694"/>
            <a:ext cx="2391062" cy="1762694"/>
          </a:xfrm>
          <a:prstGeom prst="rect">
            <a:avLst/>
          </a:prstGeom>
        </p:spPr>
      </p:pic>
      <p:pic>
        <p:nvPicPr>
          <p:cNvPr id="2" name="Picture 2" descr="NAND Gate | How to Build Using Transistors">
            <a:extLst>
              <a:ext uri="{FF2B5EF4-FFF2-40B4-BE49-F238E27FC236}">
                <a16:creationId xmlns:a16="http://schemas.microsoft.com/office/drawing/2014/main" id="{21EC6A7F-0C23-9DAE-089D-4AF06E129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70" y="2526115"/>
            <a:ext cx="2462315" cy="13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595A8-6DFB-1D26-8470-72D6CE9CD5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6103" y="4027373"/>
            <a:ext cx="1113471" cy="12412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235F8F-F543-F03E-D652-BCF2E6D14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8648" y="3929852"/>
            <a:ext cx="1744785" cy="1570307"/>
          </a:xfrm>
          <a:prstGeom prst="rect">
            <a:avLst/>
          </a:prstGeom>
        </p:spPr>
      </p:pic>
      <p:pic>
        <p:nvPicPr>
          <p:cNvPr id="7170" name="Picture 2" descr="PDB-101: Goodsell Gallery: JCVI-syn3A Minimal Cell">
            <a:extLst>
              <a:ext uri="{FF2B5EF4-FFF2-40B4-BE49-F238E27FC236}">
                <a16:creationId xmlns:a16="http://schemas.microsoft.com/office/drawing/2014/main" id="{E63D657B-DC92-4D36-4BD4-DF6FA02C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762" y="4172226"/>
            <a:ext cx="1670945" cy="111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1BC5B9-B059-2B80-749C-5582D3EE20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7228" y="2574083"/>
            <a:ext cx="1410326" cy="14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947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7B533-33A7-B746-2AB0-7912B3D00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FCE1DB1-06DA-4FB2-D58D-70B0B5FDB1FC}"/>
              </a:ext>
            </a:extLst>
          </p:cNvPr>
          <p:cNvGrpSpPr/>
          <p:nvPr/>
        </p:nvGrpSpPr>
        <p:grpSpPr>
          <a:xfrm>
            <a:off x="661485" y="721153"/>
            <a:ext cx="3973286" cy="903514"/>
            <a:chOff x="5882965" y="2977243"/>
            <a:chExt cx="3973286" cy="903514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C02BA94-303C-9590-1FDB-D3CEB8F42FC0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37455B-3A1F-7ED2-B4AD-7FC94500D807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3600" dirty="0"/>
                <a:t>Synthetic</a:t>
              </a:r>
              <a:r>
                <a:rPr lang="zh-TW" altLang="en-US" sz="3600" dirty="0"/>
                <a:t> </a:t>
              </a:r>
              <a:r>
                <a:rPr lang="en-US" altLang="zh-TW" sz="3600" dirty="0"/>
                <a:t>Biology</a:t>
              </a:r>
              <a:endParaRPr lang="en-TW" sz="36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56594F5-C9BB-BD74-8B2F-B83F73791EBE}"/>
              </a:ext>
            </a:extLst>
          </p:cNvPr>
          <p:cNvGrpSpPr/>
          <p:nvPr/>
        </p:nvGrpSpPr>
        <p:grpSpPr>
          <a:xfrm>
            <a:off x="628923" y="1762770"/>
            <a:ext cx="3601245" cy="4714942"/>
            <a:chOff x="5882965" y="2977243"/>
            <a:chExt cx="3973286" cy="903514"/>
          </a:xfrm>
          <a:noFill/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027592F-CB2C-72B8-431A-DC0633D48BF6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4DC029-905D-5C90-EB14-CD6725558E82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en-TW" sz="36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0EF2D5-720C-470F-91AC-2F3B9A1A9087}"/>
              </a:ext>
            </a:extLst>
          </p:cNvPr>
          <p:cNvGrpSpPr/>
          <p:nvPr/>
        </p:nvGrpSpPr>
        <p:grpSpPr>
          <a:xfrm>
            <a:off x="4274886" y="1762770"/>
            <a:ext cx="3758162" cy="4714942"/>
            <a:chOff x="5882965" y="2977243"/>
            <a:chExt cx="3973286" cy="903514"/>
          </a:xfrm>
          <a:noFill/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B1C6D50-36FC-B105-8683-3EFC0B575FA8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59F9D4-1D3D-8058-42E6-A2D84CCF4E52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en-TW" sz="36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EF98B0-B43B-0C77-A41A-4E7025AF6871}"/>
              </a:ext>
            </a:extLst>
          </p:cNvPr>
          <p:cNvGrpSpPr/>
          <p:nvPr/>
        </p:nvGrpSpPr>
        <p:grpSpPr>
          <a:xfrm>
            <a:off x="8084889" y="1762770"/>
            <a:ext cx="3758162" cy="4714942"/>
            <a:chOff x="5882965" y="2977243"/>
            <a:chExt cx="3973286" cy="903514"/>
          </a:xfrm>
          <a:noFill/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11E680E-B9C3-5F57-920B-453CFF385A58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3B1F71-C7F6-79B4-A3B8-075A5A542720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en-TW" sz="36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0C7847E-1B92-98EA-7C09-C14CD49BF320}"/>
              </a:ext>
            </a:extLst>
          </p:cNvPr>
          <p:cNvSpPr txBox="1"/>
          <p:nvPr/>
        </p:nvSpPr>
        <p:spPr>
          <a:xfrm>
            <a:off x="1987465" y="1913627"/>
            <a:ext cx="892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F0502020204030204" pitchFamily="34" charset="0"/>
              </a:rPr>
              <a:t>Parts</a:t>
            </a:r>
            <a:endParaRPr lang="en-TW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2CDFC2-E93A-08F9-A2B4-9EFB4586659F}"/>
              </a:ext>
            </a:extLst>
          </p:cNvPr>
          <p:cNvSpPr txBox="1"/>
          <p:nvPr/>
        </p:nvSpPr>
        <p:spPr>
          <a:xfrm>
            <a:off x="5707732" y="1913627"/>
            <a:ext cx="1453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F0502020204030204" pitchFamily="34" charset="0"/>
              </a:rPr>
              <a:t>Systems</a:t>
            </a:r>
            <a:endParaRPr lang="en-TW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BA3A84-3B5C-DD2C-BA43-3B94014EEE0D}"/>
              </a:ext>
            </a:extLst>
          </p:cNvPr>
          <p:cNvSpPr txBox="1"/>
          <p:nvPr/>
        </p:nvSpPr>
        <p:spPr>
          <a:xfrm>
            <a:off x="9260481" y="1913627"/>
            <a:ext cx="1453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F0502020204030204" pitchFamily="34" charset="0"/>
              </a:rPr>
              <a:t>Organism</a:t>
            </a:r>
            <a:endParaRPr lang="en-TW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D77ED27-8795-C942-02CB-EDDF1A0413D0}"/>
              </a:ext>
            </a:extLst>
          </p:cNvPr>
          <p:cNvGrpSpPr/>
          <p:nvPr/>
        </p:nvGrpSpPr>
        <p:grpSpPr>
          <a:xfrm>
            <a:off x="689430" y="3230718"/>
            <a:ext cx="3259789" cy="834391"/>
            <a:chOff x="984105" y="2976742"/>
            <a:chExt cx="8998095" cy="230319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99BC4BC-6DE3-B74F-993D-B73F5A8E5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1588" y="3793928"/>
              <a:ext cx="8710612" cy="38457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2F80E84-519B-7AD4-3FDF-510BCFC95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4750" y="3429000"/>
              <a:ext cx="2413000" cy="508000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D172DFA-623E-E92B-0C0C-04F56174D669}"/>
                </a:ext>
              </a:extLst>
            </p:cNvPr>
            <p:cNvGrpSpPr/>
            <p:nvPr/>
          </p:nvGrpSpPr>
          <p:grpSpPr>
            <a:xfrm>
              <a:off x="984105" y="2976742"/>
              <a:ext cx="2451390" cy="2284517"/>
              <a:chOff x="1628775" y="2913460"/>
              <a:chExt cx="2451390" cy="2284517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99539E4-2739-8748-DE3E-0469E5910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8348" y="2913460"/>
                <a:ext cx="2041817" cy="126503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DA5B55C-6D28-24FA-58CE-71E6ECA47AD4}"/>
                  </a:ext>
                </a:extLst>
              </p:cNvPr>
              <p:cNvSpPr txBox="1"/>
              <p:nvPr/>
            </p:nvSpPr>
            <p:spPr>
              <a:xfrm>
                <a:off x="1628775" y="4178499"/>
                <a:ext cx="509919" cy="1019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TW" dirty="0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35652D3-DE77-07AE-4BD9-46444B7F8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4350" y="3448140"/>
              <a:ext cx="660400" cy="50800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F222D42-C157-1558-485F-66593BB96B20}"/>
                </a:ext>
              </a:extLst>
            </p:cNvPr>
            <p:cNvGrpSpPr/>
            <p:nvPr/>
          </p:nvGrpSpPr>
          <p:grpSpPr>
            <a:xfrm>
              <a:off x="3943518" y="3429000"/>
              <a:ext cx="946129" cy="1850936"/>
              <a:chOff x="3943518" y="3429000"/>
              <a:chExt cx="946129" cy="1850936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2CCCCCE-D22C-6014-A50D-DA0822726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95895" y="3429000"/>
                <a:ext cx="793752" cy="508001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0D8DA38-5B16-2B72-90A6-AE897068DB77}"/>
                  </a:ext>
                </a:extLst>
              </p:cNvPr>
              <p:cNvSpPr txBox="1"/>
              <p:nvPr/>
            </p:nvSpPr>
            <p:spPr>
              <a:xfrm>
                <a:off x="3943518" y="4260458"/>
                <a:ext cx="509918" cy="1019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TW" dirty="0"/>
              </a:p>
            </p:txBody>
          </p:sp>
        </p:grpSp>
      </p:grpSp>
      <p:pic>
        <p:nvPicPr>
          <p:cNvPr id="37" name="Picture 36" descr="A close-up of a structure&#10;&#10;Description automatically generated">
            <a:extLst>
              <a:ext uri="{FF2B5EF4-FFF2-40B4-BE49-F238E27FC236}">
                <a16:creationId xmlns:a16="http://schemas.microsoft.com/office/drawing/2014/main" id="{26CB1A89-58AE-E818-0B5A-7C8C3061B5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248" y="3992694"/>
            <a:ext cx="2391062" cy="1762694"/>
          </a:xfrm>
          <a:prstGeom prst="rect">
            <a:avLst/>
          </a:prstGeom>
        </p:spPr>
      </p:pic>
      <p:pic>
        <p:nvPicPr>
          <p:cNvPr id="2" name="Picture 2" descr="NAND Gate | How to Build Using Transistors">
            <a:extLst>
              <a:ext uri="{FF2B5EF4-FFF2-40B4-BE49-F238E27FC236}">
                <a16:creationId xmlns:a16="http://schemas.microsoft.com/office/drawing/2014/main" id="{568DA08F-CC02-DC9B-2266-583822CF3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70" y="2526115"/>
            <a:ext cx="2462315" cy="13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9A8CC4-178F-4653-1F31-BBC9ECDD4F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6103" y="4027373"/>
            <a:ext cx="1113471" cy="12412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FDC1FC-F553-B365-0177-4D7173336F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8648" y="3929852"/>
            <a:ext cx="1744785" cy="1570307"/>
          </a:xfrm>
          <a:prstGeom prst="rect">
            <a:avLst/>
          </a:prstGeom>
        </p:spPr>
      </p:pic>
      <p:pic>
        <p:nvPicPr>
          <p:cNvPr id="7170" name="Picture 2" descr="PDB-101: Goodsell Gallery: JCVI-syn3A Minimal Cell">
            <a:extLst>
              <a:ext uri="{FF2B5EF4-FFF2-40B4-BE49-F238E27FC236}">
                <a16:creationId xmlns:a16="http://schemas.microsoft.com/office/drawing/2014/main" id="{D170ED67-232A-8131-E89C-540F6AEF5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762" y="4172226"/>
            <a:ext cx="1670945" cy="111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0722B8-99CC-C206-3929-BAD17A0DD5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7228" y="2574083"/>
            <a:ext cx="1410326" cy="14212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CA250C6-D112-EC4A-E2ED-66553B69EFBA}"/>
              </a:ext>
            </a:extLst>
          </p:cNvPr>
          <p:cNvSpPr/>
          <p:nvPr/>
        </p:nvSpPr>
        <p:spPr>
          <a:xfrm>
            <a:off x="313386" y="1639892"/>
            <a:ext cx="7744714" cy="4960693"/>
          </a:xfrm>
          <a:prstGeom prst="rect">
            <a:avLst/>
          </a:prstGeom>
          <a:solidFill>
            <a:srgbClr val="FFFFFF">
              <a:alpha val="66275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0331154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1C40F-2872-19CE-B5BB-802ADF63E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DCBE5AE-F5CC-0B05-C1DC-FAB6814C4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018" y="1565790"/>
            <a:ext cx="2992597" cy="30158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DCBCB8-C698-8EC3-B391-C3111FEEA8C9}"/>
              </a:ext>
            </a:extLst>
          </p:cNvPr>
          <p:cNvSpPr txBox="1"/>
          <p:nvPr/>
        </p:nvSpPr>
        <p:spPr>
          <a:xfrm>
            <a:off x="8373370" y="5214749"/>
            <a:ext cx="1758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grad"/>
              </a:rPr>
              <a:t>JCVI-syn3.0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B76031-308C-E302-59A5-7AA2675BA604}"/>
              </a:ext>
            </a:extLst>
          </p:cNvPr>
          <p:cNvSpPr txBox="1"/>
          <p:nvPr/>
        </p:nvSpPr>
        <p:spPr>
          <a:xfrm>
            <a:off x="4332222" y="5122417"/>
            <a:ext cx="2203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Roboto" panose="020F0502020204030204" pitchFamily="34" charset="0"/>
              </a:rPr>
              <a:t>JCVI-syn1.0</a:t>
            </a:r>
          </a:p>
          <a:p>
            <a:r>
              <a:rPr lang="en-US" dirty="0">
                <a:solidFill>
                  <a:srgbClr val="000000"/>
                </a:solidFill>
                <a:latin typeface="Roboto" panose="020F0502020204030204" pitchFamily="34" charset="0"/>
              </a:rPr>
              <a:t>(synthetic genome)</a:t>
            </a:r>
            <a:endParaRPr lang="en-TW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618BCE-10C6-0E91-9028-63633CB2F902}"/>
              </a:ext>
            </a:extLst>
          </p:cNvPr>
          <p:cNvSpPr txBox="1"/>
          <p:nvPr/>
        </p:nvSpPr>
        <p:spPr>
          <a:xfrm>
            <a:off x="8541546" y="5796228"/>
            <a:ext cx="1428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473 genes</a:t>
            </a:r>
            <a:endParaRPr lang="en-TW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8BF760-1C1C-A975-78C6-DECB3BE581D6}"/>
              </a:ext>
            </a:extLst>
          </p:cNvPr>
          <p:cNvSpPr txBox="1"/>
          <p:nvPr/>
        </p:nvSpPr>
        <p:spPr>
          <a:xfrm>
            <a:off x="6535271" y="6396335"/>
            <a:ext cx="62797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Hutchison III, Clyde A., et al. "Design and synthesis of a minimal bacterial genome."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Science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351.6280 (2016): aad6253.</a:t>
            </a:r>
            <a:endParaRPr lang="en-TW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4D52D3-2989-2B26-7793-0FE51E0E3A71}"/>
              </a:ext>
            </a:extLst>
          </p:cNvPr>
          <p:cNvSpPr txBox="1"/>
          <p:nvPr/>
        </p:nvSpPr>
        <p:spPr>
          <a:xfrm>
            <a:off x="655736" y="5193561"/>
            <a:ext cx="2812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PT Serif" panose="020A0603040505020204" pitchFamily="18" charset="77"/>
              </a:rPr>
              <a:t>M</a:t>
            </a:r>
            <a:r>
              <a:rPr lang="en-US" b="0" i="0" dirty="0">
                <a:solidFill>
                  <a:srgbClr val="333333"/>
                </a:solidFill>
                <a:effectLst/>
                <a:latin typeface="PT Serif" panose="020A0603040505020204" pitchFamily="18" charset="77"/>
              </a:rPr>
              <a:t>ycoplasma mycoides</a:t>
            </a:r>
            <a:endParaRPr lang="en-TW" dirty="0"/>
          </a:p>
        </p:txBody>
      </p:sp>
      <p:pic>
        <p:nvPicPr>
          <p:cNvPr id="1026" name="Picture 2" descr="Mycoplasma mycoides JCVI-syn1.0 | synthetic bacterium | Britannica">
            <a:extLst>
              <a:ext uri="{FF2B5EF4-FFF2-40B4-BE49-F238E27FC236}">
                <a16:creationId xmlns:a16="http://schemas.microsoft.com/office/drawing/2014/main" id="{FF28D4C9-3EE0-08D7-058F-1255B07D3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7" y="2319411"/>
            <a:ext cx="2307802" cy="187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B02FB09-DFE5-09D6-8101-CB1F83A92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80" y="2214094"/>
            <a:ext cx="1742437" cy="221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1792E54C-18A3-4B84-0023-373D5D136D21}"/>
              </a:ext>
            </a:extLst>
          </p:cNvPr>
          <p:cNvSpPr/>
          <p:nvPr/>
        </p:nvSpPr>
        <p:spPr>
          <a:xfrm>
            <a:off x="3425562" y="3129999"/>
            <a:ext cx="501805" cy="3847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93057D8B-9BFF-A2FD-F3A0-968C32BC6413}"/>
              </a:ext>
            </a:extLst>
          </p:cNvPr>
          <p:cNvSpPr/>
          <p:nvPr/>
        </p:nvSpPr>
        <p:spPr>
          <a:xfrm>
            <a:off x="6535271" y="3129998"/>
            <a:ext cx="501805" cy="3847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601B-61A3-D994-226F-89C068E85453}"/>
              </a:ext>
            </a:extLst>
          </p:cNvPr>
          <p:cNvSpPr txBox="1"/>
          <p:nvPr/>
        </p:nvSpPr>
        <p:spPr>
          <a:xfrm>
            <a:off x="4925520" y="4701444"/>
            <a:ext cx="1170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TW" b="1" i="0" cap="all" dirty="0">
                <a:solidFill>
                  <a:srgbClr val="262626"/>
                </a:solidFill>
                <a:effectLst/>
                <a:latin typeface="roboto" panose="02000000000000000000" pitchFamily="2" charset="0"/>
              </a:rPr>
              <a:t>2010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1A4B2-7A8C-EBFF-5715-6D5E5C080886}"/>
              </a:ext>
            </a:extLst>
          </p:cNvPr>
          <p:cNvSpPr txBox="1"/>
          <p:nvPr/>
        </p:nvSpPr>
        <p:spPr>
          <a:xfrm>
            <a:off x="1233197" y="5652255"/>
            <a:ext cx="1441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~1000 genes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B6D590-D918-7B25-A8F4-2A5C12C15407}"/>
              </a:ext>
            </a:extLst>
          </p:cNvPr>
          <p:cNvSpPr txBox="1"/>
          <p:nvPr/>
        </p:nvSpPr>
        <p:spPr>
          <a:xfrm>
            <a:off x="8810868" y="4765802"/>
            <a:ext cx="1170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TW" b="1" i="0" cap="all" dirty="0">
                <a:solidFill>
                  <a:srgbClr val="262626"/>
                </a:solidFill>
                <a:effectLst/>
                <a:latin typeface="roboto" panose="02000000000000000000" pitchFamily="2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6874100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DB-101: Goodsell Gallery: JCVI-syn3A Minimal Cell">
            <a:extLst>
              <a:ext uri="{FF2B5EF4-FFF2-40B4-BE49-F238E27FC236}">
                <a16:creationId xmlns:a16="http://schemas.microsoft.com/office/drawing/2014/main" id="{58B74151-F5BF-F113-A2B0-EF4888E93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263" y="774527"/>
            <a:ext cx="7953474" cy="530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2381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BAAF4-5582-3063-F51E-49FCE5451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9633" cy="1325563"/>
          </a:xfrm>
        </p:spPr>
        <p:txBody>
          <a:bodyPr/>
          <a:lstStyle/>
          <a:p>
            <a:r>
              <a:rPr lang="en-TW" dirty="0"/>
              <a:t>Can we build a cell from bottom-up approach?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ABFEA3-7870-256E-20FA-BBE051C247BD}"/>
              </a:ext>
            </a:extLst>
          </p:cNvPr>
          <p:cNvSpPr txBox="1"/>
          <p:nvPr/>
        </p:nvSpPr>
        <p:spPr>
          <a:xfrm>
            <a:off x="2933507" y="1690688"/>
            <a:ext cx="661912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000" b="1" dirty="0"/>
              <a:t>PURE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BFA2C7-DAA7-DD78-6A40-B7F2B9A6FE29}"/>
              </a:ext>
            </a:extLst>
          </p:cNvPr>
          <p:cNvSpPr txBox="1"/>
          <p:nvPr/>
        </p:nvSpPr>
        <p:spPr>
          <a:xfrm>
            <a:off x="3103859" y="4399122"/>
            <a:ext cx="6154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0" dirty="0">
                <a:solidFill>
                  <a:srgbClr val="212121"/>
                </a:solidFill>
                <a:effectLst/>
                <a:latin typeface="system-ui"/>
              </a:rPr>
              <a:t>Protein synthesis Using Recombinant Elements</a:t>
            </a:r>
            <a:endParaRPr lang="en-TW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1FCDE6-B395-3434-5594-C18A5822D4D4}"/>
              </a:ext>
            </a:extLst>
          </p:cNvPr>
          <p:cNvSpPr txBox="1"/>
          <p:nvPr/>
        </p:nvSpPr>
        <p:spPr>
          <a:xfrm>
            <a:off x="2840902" y="5658653"/>
            <a:ext cx="6680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3600" b="1" dirty="0"/>
              <a:t>Proteins the can make proteins</a:t>
            </a:r>
          </a:p>
        </p:txBody>
      </p:sp>
    </p:spTree>
    <p:extLst>
      <p:ext uri="{BB962C8B-B14F-4D97-AF65-F5344CB8AC3E}">
        <p14:creationId xmlns:p14="http://schemas.microsoft.com/office/powerpoint/2010/main" val="173296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A2329-D354-FE48-0474-E48FBF7A4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BD833CE-5482-05B1-CA93-D52D19899225}"/>
              </a:ext>
            </a:extLst>
          </p:cNvPr>
          <p:cNvGrpSpPr/>
          <p:nvPr/>
        </p:nvGrpSpPr>
        <p:grpSpPr>
          <a:xfrm>
            <a:off x="661485" y="721153"/>
            <a:ext cx="3973286" cy="903514"/>
            <a:chOff x="5882965" y="2977243"/>
            <a:chExt cx="3973286" cy="903514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0A3FF07-4CC3-36CD-48FC-7C8E6FD3849E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3FE652-D1F0-4024-D1F4-39B021485870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3600" dirty="0"/>
                <a:t>Synthetic</a:t>
              </a:r>
              <a:r>
                <a:rPr lang="zh-TW" altLang="en-US" sz="3600" dirty="0"/>
                <a:t> </a:t>
              </a:r>
              <a:r>
                <a:rPr lang="en-US" altLang="zh-TW" sz="3600" dirty="0"/>
                <a:t>Biology</a:t>
              </a:r>
              <a:endParaRPr lang="en-TW" sz="36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6A80BC6-294D-70A1-F256-2A2F4C3A99E6}"/>
              </a:ext>
            </a:extLst>
          </p:cNvPr>
          <p:cNvGrpSpPr/>
          <p:nvPr/>
        </p:nvGrpSpPr>
        <p:grpSpPr>
          <a:xfrm>
            <a:off x="628923" y="1762770"/>
            <a:ext cx="3601245" cy="4714942"/>
            <a:chOff x="5882965" y="2977243"/>
            <a:chExt cx="3973286" cy="903514"/>
          </a:xfrm>
          <a:noFill/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0E611EF4-D70B-1439-FB6D-3D4CE7857921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831276-B923-F986-8E5F-77832FDD2FFF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en-TW" sz="36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D17198-86A9-2BF8-9150-3DCB3D17F990}"/>
              </a:ext>
            </a:extLst>
          </p:cNvPr>
          <p:cNvGrpSpPr/>
          <p:nvPr/>
        </p:nvGrpSpPr>
        <p:grpSpPr>
          <a:xfrm>
            <a:off x="4274886" y="1762770"/>
            <a:ext cx="3758162" cy="4714942"/>
            <a:chOff x="5882965" y="2977243"/>
            <a:chExt cx="3973286" cy="903514"/>
          </a:xfrm>
          <a:noFill/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5237EA9-FE7A-141F-508B-1A7A68221A13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D63BD7-C16E-AAEA-83F7-803C5B2C1D78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en-TW" sz="36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E0F599-3401-0EA3-E788-DF9CEAACE233}"/>
              </a:ext>
            </a:extLst>
          </p:cNvPr>
          <p:cNvGrpSpPr/>
          <p:nvPr/>
        </p:nvGrpSpPr>
        <p:grpSpPr>
          <a:xfrm>
            <a:off x="8084889" y="1762770"/>
            <a:ext cx="3758162" cy="4714942"/>
            <a:chOff x="5882965" y="2977243"/>
            <a:chExt cx="3973286" cy="903514"/>
          </a:xfrm>
          <a:noFill/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A44C697D-34F6-8120-E83E-03A9CA7EEEF0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CC8284-BC20-33C3-0AD0-2426CC4FCEE2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en-TW" sz="36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FC2C3B4-8F8C-6ED4-168E-A155A6AC468D}"/>
              </a:ext>
            </a:extLst>
          </p:cNvPr>
          <p:cNvSpPr txBox="1"/>
          <p:nvPr/>
        </p:nvSpPr>
        <p:spPr>
          <a:xfrm>
            <a:off x="1987465" y="1913627"/>
            <a:ext cx="892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F0502020204030204" pitchFamily="34" charset="0"/>
              </a:rPr>
              <a:t>Parts</a:t>
            </a:r>
            <a:endParaRPr lang="en-TW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AB59DE-AD87-0662-05A8-167C2E026255}"/>
              </a:ext>
            </a:extLst>
          </p:cNvPr>
          <p:cNvSpPr txBox="1"/>
          <p:nvPr/>
        </p:nvSpPr>
        <p:spPr>
          <a:xfrm>
            <a:off x="5707732" y="1913627"/>
            <a:ext cx="1453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F0502020204030204" pitchFamily="34" charset="0"/>
              </a:rPr>
              <a:t>Systems</a:t>
            </a:r>
            <a:endParaRPr lang="en-TW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1FC019-F179-FCA1-7CCF-13C919E5A791}"/>
              </a:ext>
            </a:extLst>
          </p:cNvPr>
          <p:cNvSpPr txBox="1"/>
          <p:nvPr/>
        </p:nvSpPr>
        <p:spPr>
          <a:xfrm>
            <a:off x="9260481" y="1913627"/>
            <a:ext cx="1453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F0502020204030204" pitchFamily="34" charset="0"/>
              </a:rPr>
              <a:t>Organism</a:t>
            </a:r>
            <a:endParaRPr lang="en-TW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F9F6CD3-EA43-B2FE-C31B-2F8B1A009B57}"/>
              </a:ext>
            </a:extLst>
          </p:cNvPr>
          <p:cNvGrpSpPr/>
          <p:nvPr/>
        </p:nvGrpSpPr>
        <p:grpSpPr>
          <a:xfrm>
            <a:off x="689430" y="3230718"/>
            <a:ext cx="3259789" cy="834391"/>
            <a:chOff x="984105" y="2976742"/>
            <a:chExt cx="8998095" cy="230319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C05DC5C-2BE9-E968-27DE-E4AC9DEC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1588" y="3793928"/>
              <a:ext cx="8710612" cy="38457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9F51042-3AD9-6078-769F-D9F476567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4750" y="3429000"/>
              <a:ext cx="2413000" cy="508000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6E457F2-D2C4-307B-CE2C-E0A5DD56C53D}"/>
                </a:ext>
              </a:extLst>
            </p:cNvPr>
            <p:cNvGrpSpPr/>
            <p:nvPr/>
          </p:nvGrpSpPr>
          <p:grpSpPr>
            <a:xfrm>
              <a:off x="984105" y="2976742"/>
              <a:ext cx="2451390" cy="2284517"/>
              <a:chOff x="1628775" y="2913460"/>
              <a:chExt cx="2451390" cy="2284517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40A76E7-55E3-76C5-2EFE-560F277B3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8348" y="2913460"/>
                <a:ext cx="2041817" cy="126503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96C7DA0-9435-1761-1E0E-02E510926F59}"/>
                  </a:ext>
                </a:extLst>
              </p:cNvPr>
              <p:cNvSpPr txBox="1"/>
              <p:nvPr/>
            </p:nvSpPr>
            <p:spPr>
              <a:xfrm>
                <a:off x="1628775" y="4178499"/>
                <a:ext cx="509919" cy="1019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TW" dirty="0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B8F0898-4EB1-1CC8-1839-7D90DFDC7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4350" y="3448140"/>
              <a:ext cx="660400" cy="50800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52FEA7-6A4B-A14C-5E29-3DE729A0FD64}"/>
                </a:ext>
              </a:extLst>
            </p:cNvPr>
            <p:cNvGrpSpPr/>
            <p:nvPr/>
          </p:nvGrpSpPr>
          <p:grpSpPr>
            <a:xfrm>
              <a:off x="3943518" y="3429000"/>
              <a:ext cx="946129" cy="1850936"/>
              <a:chOff x="3943518" y="3429000"/>
              <a:chExt cx="946129" cy="1850936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00F3E09-0799-C52B-04FD-A1AA57CC0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95895" y="3429000"/>
                <a:ext cx="793752" cy="508001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A693B1A-41F8-3F73-EF8E-F069EE1EBD9C}"/>
                  </a:ext>
                </a:extLst>
              </p:cNvPr>
              <p:cNvSpPr txBox="1"/>
              <p:nvPr/>
            </p:nvSpPr>
            <p:spPr>
              <a:xfrm>
                <a:off x="3943518" y="4260458"/>
                <a:ext cx="509918" cy="1019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TW" dirty="0"/>
              </a:p>
            </p:txBody>
          </p:sp>
        </p:grpSp>
      </p:grpSp>
      <p:pic>
        <p:nvPicPr>
          <p:cNvPr id="37" name="Picture 36" descr="A close-up of a structure&#10;&#10;Description automatically generated">
            <a:extLst>
              <a:ext uri="{FF2B5EF4-FFF2-40B4-BE49-F238E27FC236}">
                <a16:creationId xmlns:a16="http://schemas.microsoft.com/office/drawing/2014/main" id="{B989D3A1-8E1A-3F4A-BBC2-ABDF7BDF38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248" y="3992694"/>
            <a:ext cx="2391062" cy="1762694"/>
          </a:xfrm>
          <a:prstGeom prst="rect">
            <a:avLst/>
          </a:prstGeom>
        </p:spPr>
      </p:pic>
      <p:pic>
        <p:nvPicPr>
          <p:cNvPr id="2" name="Picture 2" descr="NAND Gate | How to Build Using Transistors">
            <a:extLst>
              <a:ext uri="{FF2B5EF4-FFF2-40B4-BE49-F238E27FC236}">
                <a16:creationId xmlns:a16="http://schemas.microsoft.com/office/drawing/2014/main" id="{D5AC284E-9DDC-822B-9C7F-57E1F7C14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70" y="2526115"/>
            <a:ext cx="2462315" cy="13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6D5A89-A994-5C89-4A5E-E04F741D12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6103" y="4027373"/>
            <a:ext cx="1113471" cy="12412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C9461A-BF73-C76C-951D-94B6562535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8648" y="3929852"/>
            <a:ext cx="1744785" cy="1570307"/>
          </a:xfrm>
          <a:prstGeom prst="rect">
            <a:avLst/>
          </a:prstGeom>
        </p:spPr>
      </p:pic>
      <p:pic>
        <p:nvPicPr>
          <p:cNvPr id="7170" name="Picture 2" descr="PDB-101: Goodsell Gallery: JCVI-syn3A Minimal Cell">
            <a:extLst>
              <a:ext uri="{FF2B5EF4-FFF2-40B4-BE49-F238E27FC236}">
                <a16:creationId xmlns:a16="http://schemas.microsoft.com/office/drawing/2014/main" id="{32E43E7F-035B-A4C3-1DB8-1C09B2A78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762" y="4172226"/>
            <a:ext cx="1670945" cy="111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6386E2-6E6B-77EB-EF68-4D7A81B37E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7228" y="2574083"/>
            <a:ext cx="1410326" cy="14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056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18127C-733B-CADB-87B9-C6CDEDB6B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683" y="123150"/>
            <a:ext cx="7284634" cy="6734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C5EAC2-BD0E-BE31-E15D-9472945F7CA1}"/>
              </a:ext>
            </a:extLst>
          </p:cNvPr>
          <p:cNvSpPr txBox="1"/>
          <p:nvPr/>
        </p:nvSpPr>
        <p:spPr>
          <a:xfrm>
            <a:off x="2927117" y="615820"/>
            <a:ext cx="6619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3200" b="1" dirty="0"/>
              <a:t>non ribosomal proteins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E5AD1-B955-C34D-455A-72D9888114B3}"/>
              </a:ext>
            </a:extLst>
          </p:cNvPr>
          <p:cNvSpPr txBox="1"/>
          <p:nvPr/>
        </p:nvSpPr>
        <p:spPr>
          <a:xfrm>
            <a:off x="2762250" y="6457851"/>
            <a:ext cx="9008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Shimizu, Yoshihiro, et al. "Cell-free translation reconstituted with purified components."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 biotechnology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19.8 (2001): 751-755</a:t>
            </a:r>
            <a:endParaRPr lang="en-TW" sz="1200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5FFB8CA-592B-E44B-B14D-B1B9D41EA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025" y="21574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TW" altLang="en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TW" altLang="en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0159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52F8DF79-6080-480F-5FAB-A49D9B645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21"/>
          <a:stretch/>
        </p:blipFill>
        <p:spPr bwMode="auto">
          <a:xfrm>
            <a:off x="927554" y="108820"/>
            <a:ext cx="10336892" cy="604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B87EA4-528E-F4DD-AD47-F1D88A13FFCD}"/>
              </a:ext>
            </a:extLst>
          </p:cNvPr>
          <p:cNvSpPr txBox="1"/>
          <p:nvPr/>
        </p:nvSpPr>
        <p:spPr>
          <a:xfrm>
            <a:off x="313151" y="6225960"/>
            <a:ext cx="10020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Ganesh, R. B., &amp; Maerkl, S. J. (2024). Towards Self-regeneration: Exploring the Limits of Protein Synthesis in the Protein Synthesis Using Recombinant Elements (PURE) Cell-free Transcription–Translation System.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ACS Synthetic Biology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TW" sz="1400" dirty="0"/>
          </a:p>
        </p:txBody>
      </p:sp>
    </p:spTree>
    <p:extLst>
      <p:ext uri="{BB962C8B-B14F-4D97-AF65-F5344CB8AC3E}">
        <p14:creationId xmlns:p14="http://schemas.microsoft.com/office/powerpoint/2010/main" val="3577361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98E6F-EB8E-E449-2F63-14217DE96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314DF38-63D7-372D-371D-EE2E4CEB874A}"/>
              </a:ext>
            </a:extLst>
          </p:cNvPr>
          <p:cNvGrpSpPr/>
          <p:nvPr/>
        </p:nvGrpSpPr>
        <p:grpSpPr>
          <a:xfrm>
            <a:off x="5882965" y="2977243"/>
            <a:ext cx="3973286" cy="903514"/>
            <a:chOff x="5882965" y="2977243"/>
            <a:chExt cx="3973286" cy="903514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20DB152D-EBE0-DE4F-3E2A-06CC9CA4B5EF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FEA902-9392-D8E8-F665-3497BDCA44F1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3600" dirty="0"/>
                <a:t>Synthetic</a:t>
              </a:r>
              <a:r>
                <a:rPr lang="zh-TW" altLang="en-US" sz="3600" dirty="0"/>
                <a:t> </a:t>
              </a:r>
              <a:r>
                <a:rPr lang="en-US" altLang="zh-TW" sz="3600" dirty="0"/>
                <a:t>Biology</a:t>
              </a:r>
              <a:endParaRPr lang="en-TW" sz="36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3C4122-C339-9514-D435-30FA3829EA28}"/>
              </a:ext>
            </a:extLst>
          </p:cNvPr>
          <p:cNvGrpSpPr/>
          <p:nvPr/>
        </p:nvGrpSpPr>
        <p:grpSpPr>
          <a:xfrm>
            <a:off x="2036440" y="2235199"/>
            <a:ext cx="1418900" cy="2387600"/>
            <a:chOff x="2036440" y="2235199"/>
            <a:chExt cx="1418900" cy="238760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4B027AE-E8D3-E6B2-B773-63E0C303E2FB}"/>
                </a:ext>
              </a:extLst>
            </p:cNvPr>
            <p:cNvSpPr/>
            <p:nvPr/>
          </p:nvSpPr>
          <p:spPr>
            <a:xfrm>
              <a:off x="2036440" y="2977243"/>
              <a:ext cx="1128045" cy="90351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4ED0B889-57F4-6137-2FDF-D9D054DD53C1}"/>
                </a:ext>
              </a:extLst>
            </p:cNvPr>
            <p:cNvSpPr txBox="1">
              <a:spLocks/>
            </p:cNvSpPr>
            <p:nvPr/>
          </p:nvSpPr>
          <p:spPr>
            <a:xfrm>
              <a:off x="2137343" y="2235199"/>
              <a:ext cx="1317997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600" dirty="0"/>
                <a:t>Lab</a:t>
              </a:r>
              <a:endParaRPr lang="en-TW" sz="3600" dirty="0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3FEF4BF7-E50D-676D-B4F9-C2B5149C84AF}"/>
              </a:ext>
            </a:extLst>
          </p:cNvPr>
          <p:cNvSpPr txBox="1">
            <a:spLocks/>
          </p:cNvSpPr>
          <p:nvPr/>
        </p:nvSpPr>
        <p:spPr>
          <a:xfrm>
            <a:off x="3142918" y="3009772"/>
            <a:ext cx="823667" cy="838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/>
              <a:t>on</a:t>
            </a:r>
            <a:endParaRPr lang="en-TW" sz="3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60A4A7-9577-4A8A-29A0-BA3FBEB2827D}"/>
              </a:ext>
            </a:extLst>
          </p:cNvPr>
          <p:cNvGrpSpPr/>
          <p:nvPr/>
        </p:nvGrpSpPr>
        <p:grpSpPr>
          <a:xfrm>
            <a:off x="3793822" y="2235199"/>
            <a:ext cx="1982626" cy="2387600"/>
            <a:chOff x="948583" y="-177687"/>
            <a:chExt cx="1982626" cy="23876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3CCBD4E-FBDC-5B55-AFE6-19E28D2CD3CA}"/>
                </a:ext>
              </a:extLst>
            </p:cNvPr>
            <p:cNvSpPr/>
            <p:nvPr/>
          </p:nvSpPr>
          <p:spPr>
            <a:xfrm>
              <a:off x="948583" y="564357"/>
              <a:ext cx="1982625" cy="90351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2DA02169-2309-2BFE-2F91-0825A7EB57ED}"/>
                </a:ext>
              </a:extLst>
            </p:cNvPr>
            <p:cNvSpPr txBox="1">
              <a:spLocks/>
            </p:cNvSpPr>
            <p:nvPr/>
          </p:nvSpPr>
          <p:spPr>
            <a:xfrm>
              <a:off x="1021011" y="-177687"/>
              <a:ext cx="1910198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600" dirty="0"/>
                <a:t>Cell-free</a:t>
              </a:r>
              <a:endParaRPr lang="en-TW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5112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22A04-6D3E-EA0A-DE32-09AB0DB44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TW" dirty="0"/>
              <a:t>Synthesis protein without living cells</a:t>
            </a:r>
          </a:p>
          <a:p>
            <a:r>
              <a:rPr lang="de-DE" dirty="0"/>
              <a:t>Take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cellular</a:t>
            </a:r>
            <a:r>
              <a:rPr lang="de-DE" dirty="0"/>
              <a:t> </a:t>
            </a:r>
            <a:r>
              <a:rPr lang="de-DE" dirty="0" err="1"/>
              <a:t>transcription</a:t>
            </a:r>
            <a:r>
              <a:rPr lang="de-DE" dirty="0"/>
              <a:t> / </a:t>
            </a:r>
            <a:r>
              <a:rPr lang="de-DE" dirty="0" err="1"/>
              <a:t>translation</a:t>
            </a:r>
            <a:r>
              <a:rPr lang="de-DE" dirty="0"/>
              <a:t> out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cell</a:t>
            </a:r>
            <a:endParaRPr lang="de-DE" dirty="0"/>
          </a:p>
          <a:p>
            <a:endParaRPr lang="en-TW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00F298-D238-586E-9499-91E3263621A4}"/>
              </a:ext>
            </a:extLst>
          </p:cNvPr>
          <p:cNvGrpSpPr/>
          <p:nvPr/>
        </p:nvGrpSpPr>
        <p:grpSpPr>
          <a:xfrm>
            <a:off x="948583" y="-177687"/>
            <a:ext cx="1982626" cy="2387600"/>
            <a:chOff x="948583" y="-177687"/>
            <a:chExt cx="1982626" cy="23876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4E3DBCE-5098-4CE7-851E-ACFA6F348017}"/>
                </a:ext>
              </a:extLst>
            </p:cNvPr>
            <p:cNvSpPr/>
            <p:nvPr/>
          </p:nvSpPr>
          <p:spPr>
            <a:xfrm>
              <a:off x="948583" y="564357"/>
              <a:ext cx="1982625" cy="90351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E81FE8A-1C14-E421-9FB9-2128A0E4C843}"/>
                </a:ext>
              </a:extLst>
            </p:cNvPr>
            <p:cNvSpPr txBox="1">
              <a:spLocks/>
            </p:cNvSpPr>
            <p:nvPr/>
          </p:nvSpPr>
          <p:spPr>
            <a:xfrm>
              <a:off x="1021011" y="-177687"/>
              <a:ext cx="1910198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600" dirty="0"/>
                <a:t>Cell-free</a:t>
              </a:r>
              <a:endParaRPr lang="en-TW" sz="36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E8B262-6DED-B89C-CB37-8C73E6D3922F}"/>
              </a:ext>
            </a:extLst>
          </p:cNvPr>
          <p:cNvSpPr txBox="1"/>
          <p:nvPr/>
        </p:nvSpPr>
        <p:spPr>
          <a:xfrm>
            <a:off x="3114019" y="769586"/>
            <a:ext cx="3246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3200" dirty="0"/>
              <a:t>Protein Synthesis</a:t>
            </a:r>
          </a:p>
        </p:txBody>
      </p:sp>
      <p:pic>
        <p:nvPicPr>
          <p:cNvPr id="9" name="Grafik 7">
            <a:extLst>
              <a:ext uri="{FF2B5EF4-FFF2-40B4-BE49-F238E27FC236}">
                <a16:creationId xmlns:a16="http://schemas.microsoft.com/office/drawing/2014/main" id="{1337BB85-E57D-D86F-6727-C7C55C1E0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7077" y="3039270"/>
            <a:ext cx="4037845" cy="349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72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C3311-74A5-401B-B48F-840408095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Lysate </a:t>
            </a:r>
            <a:r>
              <a:rPr lang="de-DE" dirty="0" err="1"/>
              <a:t>vs</a:t>
            </a:r>
            <a:r>
              <a:rPr lang="de-DE" dirty="0"/>
              <a:t> PURE</a:t>
            </a:r>
            <a:endParaRPr lang="en-CH" dirty="0"/>
          </a:p>
        </p:txBody>
      </p:sp>
      <p:pic>
        <p:nvPicPr>
          <p:cNvPr id="7" name="Grafik 1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66192DB-00EA-4337-B3B3-3C1123A9F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2075408"/>
            <a:ext cx="10356493" cy="3458756"/>
          </a:xfrm>
          <a:prstGeom prst="rect">
            <a:avLst/>
          </a:prstGeom>
        </p:spPr>
      </p:pic>
      <p:sp>
        <p:nvSpPr>
          <p:cNvPr id="8" name="Textfeld 13">
            <a:extLst>
              <a:ext uri="{FF2B5EF4-FFF2-40B4-BE49-F238E27FC236}">
                <a16:creationId xmlns:a16="http://schemas.microsoft.com/office/drawing/2014/main" id="{68169299-459E-49AB-B3D0-711902CD2E5C}"/>
              </a:ext>
            </a:extLst>
          </p:cNvPr>
          <p:cNvSpPr txBox="1"/>
          <p:nvPr/>
        </p:nvSpPr>
        <p:spPr>
          <a:xfrm>
            <a:off x="839788" y="5584466"/>
            <a:ext cx="5982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err="1"/>
              <a:t>adapted</a:t>
            </a:r>
            <a:r>
              <a:rPr lang="de-DE" sz="1000" i="1" dirty="0"/>
              <a:t> </a:t>
            </a:r>
            <a:r>
              <a:rPr lang="de-DE" sz="1000" i="1" dirty="0" err="1"/>
              <a:t>from</a:t>
            </a:r>
            <a:r>
              <a:rPr lang="de-DE" sz="1000" i="1" dirty="0"/>
              <a:t>: </a:t>
            </a:r>
            <a:r>
              <a:rPr lang="de-DE" sz="1000" i="1" dirty="0" err="1"/>
              <a:t>Laohakunakorn</a:t>
            </a:r>
            <a:r>
              <a:rPr lang="de-DE" sz="1000" i="1" dirty="0"/>
              <a:t> et al., </a:t>
            </a:r>
            <a:r>
              <a:rPr lang="en-US" sz="1000" i="1" dirty="0"/>
              <a:t>Frontiers in Bioengineering and Biotechnology, 2020</a:t>
            </a:r>
            <a:endParaRPr lang="de-DE" sz="1000" i="1" dirty="0"/>
          </a:p>
        </p:txBody>
      </p:sp>
      <p:sp>
        <p:nvSpPr>
          <p:cNvPr id="9" name="Textfeld 2">
            <a:extLst>
              <a:ext uri="{FF2B5EF4-FFF2-40B4-BE49-F238E27FC236}">
                <a16:creationId xmlns:a16="http://schemas.microsoft.com/office/drawing/2014/main" id="{12BEC282-9E55-4336-8EA8-8D5920096958}"/>
              </a:ext>
            </a:extLst>
          </p:cNvPr>
          <p:cNvSpPr txBox="1"/>
          <p:nvPr/>
        </p:nvSpPr>
        <p:spPr>
          <a:xfrm>
            <a:off x="7362213" y="1578830"/>
            <a:ext cx="3022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PURE</a:t>
            </a:r>
          </a:p>
        </p:txBody>
      </p:sp>
      <p:sp>
        <p:nvSpPr>
          <p:cNvPr id="10" name="Textfeld 7">
            <a:extLst>
              <a:ext uri="{FF2B5EF4-FFF2-40B4-BE49-F238E27FC236}">
                <a16:creationId xmlns:a16="http://schemas.microsoft.com/office/drawing/2014/main" id="{A2F52F90-51D7-4556-ACC8-09300E345A52}"/>
              </a:ext>
            </a:extLst>
          </p:cNvPr>
          <p:cNvSpPr txBox="1"/>
          <p:nvPr/>
        </p:nvSpPr>
        <p:spPr>
          <a:xfrm>
            <a:off x="2155581" y="1578830"/>
            <a:ext cx="1377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Lysate</a:t>
            </a:r>
          </a:p>
        </p:txBody>
      </p:sp>
    </p:spTree>
    <p:extLst>
      <p:ext uri="{BB962C8B-B14F-4D97-AF65-F5344CB8AC3E}">
        <p14:creationId xmlns:p14="http://schemas.microsoft.com/office/powerpoint/2010/main" val="29309654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C3311-74A5-401B-B48F-840408095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Lysate </a:t>
            </a:r>
            <a:r>
              <a:rPr lang="de-DE" dirty="0" err="1"/>
              <a:t>vs</a:t>
            </a:r>
            <a:r>
              <a:rPr lang="de-DE" dirty="0"/>
              <a:t> PURE</a:t>
            </a:r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3EE29-D654-4FD1-8977-0EFA7AF6CF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Lysate</a:t>
            </a:r>
            <a:endParaRPr lang="en-C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C328E-775A-4F13-B727-6A2A97C95F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sz="2000" dirty="0" err="1"/>
              <a:t>Has</a:t>
            </a:r>
            <a:r>
              <a:rPr lang="de-DE" sz="2000" dirty="0"/>
              <a:t> </a:t>
            </a:r>
            <a:r>
              <a:rPr lang="de-DE" sz="2000" dirty="0" err="1"/>
              <a:t>been</a:t>
            </a:r>
            <a:r>
              <a:rPr lang="de-DE" sz="2000" dirty="0"/>
              <a:t> </a:t>
            </a:r>
            <a:r>
              <a:rPr lang="de-DE" sz="2000" dirty="0" err="1"/>
              <a:t>around</a:t>
            </a:r>
            <a:r>
              <a:rPr lang="de-DE" sz="2000" dirty="0"/>
              <a:t> </a:t>
            </a:r>
            <a:r>
              <a:rPr lang="de-DE" sz="2000" dirty="0" err="1"/>
              <a:t>forever</a:t>
            </a:r>
            <a:endParaRPr lang="de-DE" sz="2000" dirty="0"/>
          </a:p>
          <a:p>
            <a:r>
              <a:rPr lang="de-DE" sz="2000" dirty="0"/>
              <a:t>High </a:t>
            </a:r>
            <a:r>
              <a:rPr lang="de-DE" sz="2000" dirty="0" err="1"/>
              <a:t>yield</a:t>
            </a:r>
            <a:endParaRPr lang="de-DE" sz="2000" dirty="0"/>
          </a:p>
          <a:p>
            <a:r>
              <a:rPr lang="de-DE" sz="2000" dirty="0" err="1"/>
              <a:t>Cheap</a:t>
            </a:r>
            <a:r>
              <a:rPr lang="de-DE" sz="2000" dirty="0"/>
              <a:t> and easy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make</a:t>
            </a:r>
            <a:endParaRPr lang="de-DE" sz="2000" dirty="0"/>
          </a:p>
          <a:p>
            <a:r>
              <a:rPr lang="de-DE" sz="2000" dirty="0"/>
              <a:t>Many different </a:t>
            </a:r>
            <a:r>
              <a:rPr lang="de-DE" sz="2000" dirty="0" err="1"/>
              <a:t>systems</a:t>
            </a:r>
            <a:r>
              <a:rPr lang="de-DE" sz="2000" dirty="0"/>
              <a:t> </a:t>
            </a:r>
            <a:r>
              <a:rPr lang="de-DE" sz="2000" dirty="0" err="1"/>
              <a:t>available</a:t>
            </a:r>
            <a:endParaRPr lang="de-DE" sz="2000" dirty="0"/>
          </a:p>
          <a:p>
            <a:r>
              <a:rPr lang="de-DE" sz="2000" dirty="0" err="1"/>
              <a:t>Undefined</a:t>
            </a:r>
            <a:r>
              <a:rPr lang="de-DE" sz="2000" dirty="0"/>
              <a:t> and </a:t>
            </a:r>
            <a:r>
              <a:rPr lang="de-DE" sz="2000" dirty="0" err="1"/>
              <a:t>complex</a:t>
            </a:r>
            <a:endParaRPr lang="de-DE" sz="2000" dirty="0"/>
          </a:p>
          <a:p>
            <a:endParaRPr lang="de-DE" sz="2000" dirty="0"/>
          </a:p>
          <a:p>
            <a:pPr marL="0" indent="0">
              <a:buNone/>
            </a:pPr>
            <a:r>
              <a:rPr lang="de-DE" sz="2000" dirty="0">
                <a:sym typeface="Wingdings" panose="05000000000000000000" pitchFamily="2" charset="2"/>
              </a:rPr>
              <a:t> Black box</a:t>
            </a:r>
            <a:endParaRPr lang="en-CH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ADAFC6-29B9-4760-AC84-F8C69F43BB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PURE</a:t>
            </a:r>
            <a:endParaRPr lang="en-CH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07881A-21F4-4D80-8FB9-DAD806C5F71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de-DE" sz="2000" dirty="0" err="1"/>
              <a:t>Since</a:t>
            </a:r>
            <a:r>
              <a:rPr lang="de-DE" sz="2000" dirty="0"/>
              <a:t> 2001</a:t>
            </a:r>
          </a:p>
          <a:p>
            <a:r>
              <a:rPr lang="de-DE" sz="2000" dirty="0" err="1"/>
              <a:t>Less</a:t>
            </a:r>
            <a:r>
              <a:rPr lang="de-DE" sz="2000" dirty="0"/>
              <a:t> </a:t>
            </a:r>
            <a:r>
              <a:rPr lang="de-DE" sz="2000" dirty="0" err="1"/>
              <a:t>active</a:t>
            </a:r>
            <a:endParaRPr lang="de-DE" sz="2000" dirty="0"/>
          </a:p>
          <a:p>
            <a:r>
              <a:rPr lang="de-DE" sz="2000" dirty="0"/>
              <a:t>Expensive and </a:t>
            </a:r>
            <a:r>
              <a:rPr lang="de-DE" sz="2000" dirty="0" err="1"/>
              <a:t>laborious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make</a:t>
            </a:r>
            <a:r>
              <a:rPr lang="de-DE" sz="2000" dirty="0"/>
              <a:t> </a:t>
            </a:r>
          </a:p>
          <a:p>
            <a:r>
              <a:rPr lang="de-DE" sz="2000" dirty="0" err="1"/>
              <a:t>Only</a:t>
            </a:r>
            <a:r>
              <a:rPr lang="de-DE" sz="2000" dirty="0"/>
              <a:t> E. coli </a:t>
            </a:r>
            <a:r>
              <a:rPr lang="de-DE" sz="2000" dirty="0" err="1"/>
              <a:t>based</a:t>
            </a:r>
            <a:endParaRPr lang="de-DE" sz="2000" dirty="0"/>
          </a:p>
          <a:p>
            <a:r>
              <a:rPr lang="de-DE" sz="2000" dirty="0"/>
              <a:t>Well-</a:t>
            </a:r>
            <a:r>
              <a:rPr lang="de-DE" sz="2000" dirty="0" err="1"/>
              <a:t>defined</a:t>
            </a:r>
            <a:r>
              <a:rPr lang="de-DE" sz="2000" dirty="0"/>
              <a:t> and </a:t>
            </a:r>
            <a:r>
              <a:rPr lang="de-DE" sz="2000" dirty="0" err="1"/>
              <a:t>comparably</a:t>
            </a:r>
            <a:r>
              <a:rPr lang="de-DE" sz="2000" dirty="0"/>
              <a:t> </a:t>
            </a:r>
            <a:r>
              <a:rPr lang="de-DE" sz="2000" dirty="0" err="1"/>
              <a:t>well</a:t>
            </a:r>
            <a:r>
              <a:rPr lang="de-DE" sz="2000" dirty="0"/>
              <a:t> </a:t>
            </a:r>
            <a:r>
              <a:rPr lang="de-DE" sz="2000" dirty="0" err="1"/>
              <a:t>understood</a:t>
            </a: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de-DE" sz="2000" dirty="0" err="1">
                <a:sym typeface="Wingdings" panose="05000000000000000000" pitchFamily="2" charset="2"/>
              </a:rPr>
              <a:t>Less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of</a:t>
            </a:r>
            <a:r>
              <a:rPr lang="de-DE" sz="2000" dirty="0">
                <a:sym typeface="Wingdings" panose="05000000000000000000" pitchFamily="2" charset="2"/>
              </a:rPr>
              <a:t> a </a:t>
            </a:r>
            <a:r>
              <a:rPr lang="de-DE" sz="2000" dirty="0" err="1">
                <a:sym typeface="Wingdings" panose="05000000000000000000" pitchFamily="2" charset="2"/>
              </a:rPr>
              <a:t>black</a:t>
            </a:r>
            <a:r>
              <a:rPr lang="de-DE" sz="2000" dirty="0">
                <a:sym typeface="Wingdings" panose="05000000000000000000" pitchFamily="2" charset="2"/>
              </a:rPr>
              <a:t> box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9863127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18130-C42B-2E7B-0E17-B5398A57F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62669033-62A1-2195-6C2C-B50F9AC8C7A9}"/>
              </a:ext>
            </a:extLst>
          </p:cNvPr>
          <p:cNvSpPr/>
          <p:nvPr/>
        </p:nvSpPr>
        <p:spPr>
          <a:xfrm>
            <a:off x="6065881" y="5569502"/>
            <a:ext cx="315869" cy="640798"/>
          </a:xfrm>
          <a:custGeom>
            <a:avLst/>
            <a:gdLst>
              <a:gd name="connsiteX0" fmla="*/ 7894 w 315869"/>
              <a:gd name="connsiteY0" fmla="*/ 2623 h 640798"/>
              <a:gd name="connsiteX1" fmla="*/ 45994 w 315869"/>
              <a:gd name="connsiteY1" fmla="*/ 8973 h 640798"/>
              <a:gd name="connsiteX2" fmla="*/ 71394 w 315869"/>
              <a:gd name="connsiteY2" fmla="*/ 15323 h 640798"/>
              <a:gd name="connsiteX3" fmla="*/ 90444 w 315869"/>
              <a:gd name="connsiteY3" fmla="*/ 18498 h 640798"/>
              <a:gd name="connsiteX4" fmla="*/ 115844 w 315869"/>
              <a:gd name="connsiteY4" fmla="*/ 24848 h 640798"/>
              <a:gd name="connsiteX5" fmla="*/ 128544 w 315869"/>
              <a:gd name="connsiteY5" fmla="*/ 28023 h 640798"/>
              <a:gd name="connsiteX6" fmla="*/ 144419 w 315869"/>
              <a:gd name="connsiteY6" fmla="*/ 31198 h 640798"/>
              <a:gd name="connsiteX7" fmla="*/ 172994 w 315869"/>
              <a:gd name="connsiteY7" fmla="*/ 37548 h 640798"/>
              <a:gd name="connsiteX8" fmla="*/ 214269 w 315869"/>
              <a:gd name="connsiteY8" fmla="*/ 43898 h 640798"/>
              <a:gd name="connsiteX9" fmla="*/ 230144 w 315869"/>
              <a:gd name="connsiteY9" fmla="*/ 47073 h 640798"/>
              <a:gd name="connsiteX10" fmla="*/ 271419 w 315869"/>
              <a:gd name="connsiteY10" fmla="*/ 56598 h 640798"/>
              <a:gd name="connsiteX11" fmla="*/ 315869 w 315869"/>
              <a:gd name="connsiteY11" fmla="*/ 59773 h 640798"/>
              <a:gd name="connsiteX12" fmla="*/ 309519 w 315869"/>
              <a:gd name="connsiteY12" fmla="*/ 126448 h 640798"/>
              <a:gd name="connsiteX13" fmla="*/ 303169 w 315869"/>
              <a:gd name="connsiteY13" fmla="*/ 177248 h 640798"/>
              <a:gd name="connsiteX14" fmla="*/ 299994 w 315869"/>
              <a:gd name="connsiteY14" fmla="*/ 196298 h 640798"/>
              <a:gd name="connsiteX15" fmla="*/ 290469 w 315869"/>
              <a:gd name="connsiteY15" fmla="*/ 269323 h 640798"/>
              <a:gd name="connsiteX16" fmla="*/ 287294 w 315869"/>
              <a:gd name="connsiteY16" fmla="*/ 291548 h 640798"/>
              <a:gd name="connsiteX17" fmla="*/ 284119 w 315869"/>
              <a:gd name="connsiteY17" fmla="*/ 323298 h 640798"/>
              <a:gd name="connsiteX18" fmla="*/ 277769 w 315869"/>
              <a:gd name="connsiteY18" fmla="*/ 342348 h 640798"/>
              <a:gd name="connsiteX19" fmla="*/ 271419 w 315869"/>
              <a:gd name="connsiteY19" fmla="*/ 361398 h 640798"/>
              <a:gd name="connsiteX20" fmla="*/ 268244 w 315869"/>
              <a:gd name="connsiteY20" fmla="*/ 370923 h 640798"/>
              <a:gd name="connsiteX21" fmla="*/ 265069 w 315869"/>
              <a:gd name="connsiteY21" fmla="*/ 396323 h 640798"/>
              <a:gd name="connsiteX22" fmla="*/ 252369 w 315869"/>
              <a:gd name="connsiteY22" fmla="*/ 440773 h 640798"/>
              <a:gd name="connsiteX23" fmla="*/ 239669 w 315869"/>
              <a:gd name="connsiteY23" fmla="*/ 478873 h 640798"/>
              <a:gd name="connsiteX24" fmla="*/ 236494 w 315869"/>
              <a:gd name="connsiteY24" fmla="*/ 488398 h 640798"/>
              <a:gd name="connsiteX25" fmla="*/ 233319 w 315869"/>
              <a:gd name="connsiteY25" fmla="*/ 504273 h 640798"/>
              <a:gd name="connsiteX26" fmla="*/ 226969 w 315869"/>
              <a:gd name="connsiteY26" fmla="*/ 513798 h 640798"/>
              <a:gd name="connsiteX27" fmla="*/ 220619 w 315869"/>
              <a:gd name="connsiteY27" fmla="*/ 532848 h 640798"/>
              <a:gd name="connsiteX28" fmla="*/ 217444 w 315869"/>
              <a:gd name="connsiteY28" fmla="*/ 574123 h 640798"/>
              <a:gd name="connsiteX29" fmla="*/ 214269 w 315869"/>
              <a:gd name="connsiteY29" fmla="*/ 593173 h 640798"/>
              <a:gd name="connsiteX30" fmla="*/ 204744 w 315869"/>
              <a:gd name="connsiteY30" fmla="*/ 602698 h 640798"/>
              <a:gd name="connsiteX31" fmla="*/ 198394 w 315869"/>
              <a:gd name="connsiteY31" fmla="*/ 612223 h 640798"/>
              <a:gd name="connsiteX32" fmla="*/ 179344 w 315869"/>
              <a:gd name="connsiteY32" fmla="*/ 624923 h 640798"/>
              <a:gd name="connsiteX33" fmla="*/ 169819 w 315869"/>
              <a:gd name="connsiteY33" fmla="*/ 631273 h 640798"/>
              <a:gd name="connsiteX34" fmla="*/ 160294 w 315869"/>
              <a:gd name="connsiteY34" fmla="*/ 637623 h 640798"/>
              <a:gd name="connsiteX35" fmla="*/ 150769 w 315869"/>
              <a:gd name="connsiteY35" fmla="*/ 640798 h 640798"/>
              <a:gd name="connsiteX36" fmla="*/ 119019 w 315869"/>
              <a:gd name="connsiteY36" fmla="*/ 618573 h 640798"/>
              <a:gd name="connsiteX37" fmla="*/ 112669 w 315869"/>
              <a:gd name="connsiteY37" fmla="*/ 599523 h 640798"/>
              <a:gd name="connsiteX38" fmla="*/ 115844 w 315869"/>
              <a:gd name="connsiteY38" fmla="*/ 583648 h 640798"/>
              <a:gd name="connsiteX39" fmla="*/ 122194 w 315869"/>
              <a:gd name="connsiteY39" fmla="*/ 564598 h 640798"/>
              <a:gd name="connsiteX40" fmla="*/ 112669 w 315869"/>
              <a:gd name="connsiteY40" fmla="*/ 555073 h 640798"/>
              <a:gd name="connsiteX41" fmla="*/ 99969 w 315869"/>
              <a:gd name="connsiteY41" fmla="*/ 551898 h 640798"/>
              <a:gd name="connsiteX42" fmla="*/ 87269 w 315869"/>
              <a:gd name="connsiteY42" fmla="*/ 532848 h 640798"/>
              <a:gd name="connsiteX43" fmla="*/ 80919 w 315869"/>
              <a:gd name="connsiteY43" fmla="*/ 523323 h 640798"/>
              <a:gd name="connsiteX44" fmla="*/ 74569 w 315869"/>
              <a:gd name="connsiteY44" fmla="*/ 513798 h 640798"/>
              <a:gd name="connsiteX45" fmla="*/ 65044 w 315869"/>
              <a:gd name="connsiteY45" fmla="*/ 494748 h 640798"/>
              <a:gd name="connsiteX46" fmla="*/ 61869 w 315869"/>
              <a:gd name="connsiteY46" fmla="*/ 475698 h 640798"/>
              <a:gd name="connsiteX47" fmla="*/ 49169 w 315869"/>
              <a:gd name="connsiteY47" fmla="*/ 472523 h 640798"/>
              <a:gd name="connsiteX48" fmla="*/ 42819 w 315869"/>
              <a:gd name="connsiteY48" fmla="*/ 462998 h 640798"/>
              <a:gd name="connsiteX49" fmla="*/ 55519 w 315869"/>
              <a:gd name="connsiteY49" fmla="*/ 447123 h 640798"/>
              <a:gd name="connsiteX50" fmla="*/ 65044 w 315869"/>
              <a:gd name="connsiteY50" fmla="*/ 428073 h 640798"/>
              <a:gd name="connsiteX51" fmla="*/ 61869 w 315869"/>
              <a:gd name="connsiteY51" fmla="*/ 405848 h 640798"/>
              <a:gd name="connsiteX52" fmla="*/ 52344 w 315869"/>
              <a:gd name="connsiteY52" fmla="*/ 396323 h 640798"/>
              <a:gd name="connsiteX53" fmla="*/ 49169 w 315869"/>
              <a:gd name="connsiteY53" fmla="*/ 380448 h 640798"/>
              <a:gd name="connsiteX54" fmla="*/ 45994 w 315869"/>
              <a:gd name="connsiteY54" fmla="*/ 370923 h 640798"/>
              <a:gd name="connsiteX55" fmla="*/ 42819 w 315869"/>
              <a:gd name="connsiteY55" fmla="*/ 348698 h 640798"/>
              <a:gd name="connsiteX56" fmla="*/ 36469 w 315869"/>
              <a:gd name="connsiteY56" fmla="*/ 339173 h 640798"/>
              <a:gd name="connsiteX57" fmla="*/ 42819 w 315869"/>
              <a:gd name="connsiteY57" fmla="*/ 320123 h 640798"/>
              <a:gd name="connsiteX58" fmla="*/ 36469 w 315869"/>
              <a:gd name="connsiteY58" fmla="*/ 285198 h 640798"/>
              <a:gd name="connsiteX59" fmla="*/ 30119 w 315869"/>
              <a:gd name="connsiteY59" fmla="*/ 275673 h 640798"/>
              <a:gd name="connsiteX60" fmla="*/ 33294 w 315869"/>
              <a:gd name="connsiteY60" fmla="*/ 259798 h 640798"/>
              <a:gd name="connsiteX61" fmla="*/ 26944 w 315869"/>
              <a:gd name="connsiteY61" fmla="*/ 224873 h 640798"/>
              <a:gd name="connsiteX62" fmla="*/ 20594 w 315869"/>
              <a:gd name="connsiteY62" fmla="*/ 215348 h 640798"/>
              <a:gd name="connsiteX63" fmla="*/ 14244 w 315869"/>
              <a:gd name="connsiteY63" fmla="*/ 180423 h 640798"/>
              <a:gd name="connsiteX64" fmla="*/ 11069 w 315869"/>
              <a:gd name="connsiteY64" fmla="*/ 167723 h 640798"/>
              <a:gd name="connsiteX65" fmla="*/ 14244 w 315869"/>
              <a:gd name="connsiteY65" fmla="*/ 155023 h 640798"/>
              <a:gd name="connsiteX66" fmla="*/ 7894 w 315869"/>
              <a:gd name="connsiteY66" fmla="*/ 123273 h 640798"/>
              <a:gd name="connsiteX67" fmla="*/ 4719 w 315869"/>
              <a:gd name="connsiteY67" fmla="*/ 85173 h 640798"/>
              <a:gd name="connsiteX68" fmla="*/ 7894 w 315869"/>
              <a:gd name="connsiteY68" fmla="*/ 75648 h 640798"/>
              <a:gd name="connsiteX69" fmla="*/ 1544 w 315869"/>
              <a:gd name="connsiteY69" fmla="*/ 53423 h 640798"/>
              <a:gd name="connsiteX70" fmla="*/ 7894 w 315869"/>
              <a:gd name="connsiteY70" fmla="*/ 2623 h 64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15869" h="640798">
                <a:moveTo>
                  <a:pt x="7894" y="2623"/>
                </a:moveTo>
                <a:cubicBezTo>
                  <a:pt x="15302" y="-4785"/>
                  <a:pt x="30905" y="5491"/>
                  <a:pt x="45994" y="8973"/>
                </a:cubicBezTo>
                <a:cubicBezTo>
                  <a:pt x="54498" y="10935"/>
                  <a:pt x="62786" y="13888"/>
                  <a:pt x="71394" y="15323"/>
                </a:cubicBezTo>
                <a:cubicBezTo>
                  <a:pt x="77744" y="16381"/>
                  <a:pt x="84149" y="17149"/>
                  <a:pt x="90444" y="18498"/>
                </a:cubicBezTo>
                <a:cubicBezTo>
                  <a:pt x="98978" y="20327"/>
                  <a:pt x="107377" y="22731"/>
                  <a:pt x="115844" y="24848"/>
                </a:cubicBezTo>
                <a:cubicBezTo>
                  <a:pt x="120077" y="25906"/>
                  <a:pt x="124265" y="27167"/>
                  <a:pt x="128544" y="28023"/>
                </a:cubicBezTo>
                <a:cubicBezTo>
                  <a:pt x="133836" y="29081"/>
                  <a:pt x="139151" y="30027"/>
                  <a:pt x="144419" y="31198"/>
                </a:cubicBezTo>
                <a:cubicBezTo>
                  <a:pt x="161544" y="35004"/>
                  <a:pt x="153842" y="34356"/>
                  <a:pt x="172994" y="37548"/>
                </a:cubicBezTo>
                <a:cubicBezTo>
                  <a:pt x="215805" y="44683"/>
                  <a:pt x="175611" y="36869"/>
                  <a:pt x="214269" y="43898"/>
                </a:cubicBezTo>
                <a:cubicBezTo>
                  <a:pt x="219578" y="44863"/>
                  <a:pt x="224909" y="45764"/>
                  <a:pt x="230144" y="47073"/>
                </a:cubicBezTo>
                <a:cubicBezTo>
                  <a:pt x="251310" y="52365"/>
                  <a:pt x="231866" y="53773"/>
                  <a:pt x="271419" y="56598"/>
                </a:cubicBezTo>
                <a:lnTo>
                  <a:pt x="315869" y="59773"/>
                </a:lnTo>
                <a:cubicBezTo>
                  <a:pt x="306408" y="88156"/>
                  <a:pt x="314320" y="61636"/>
                  <a:pt x="309519" y="126448"/>
                </a:cubicBezTo>
                <a:cubicBezTo>
                  <a:pt x="308504" y="140146"/>
                  <a:pt x="305367" y="162961"/>
                  <a:pt x="303169" y="177248"/>
                </a:cubicBezTo>
                <a:cubicBezTo>
                  <a:pt x="302190" y="183611"/>
                  <a:pt x="300973" y="189935"/>
                  <a:pt x="299994" y="196298"/>
                </a:cubicBezTo>
                <a:cubicBezTo>
                  <a:pt x="293611" y="237790"/>
                  <a:pt x="299560" y="205685"/>
                  <a:pt x="290469" y="269323"/>
                </a:cubicBezTo>
                <a:cubicBezTo>
                  <a:pt x="289411" y="276731"/>
                  <a:pt x="288168" y="284116"/>
                  <a:pt x="287294" y="291548"/>
                </a:cubicBezTo>
                <a:cubicBezTo>
                  <a:pt x="286051" y="302111"/>
                  <a:pt x="286079" y="312844"/>
                  <a:pt x="284119" y="323298"/>
                </a:cubicBezTo>
                <a:cubicBezTo>
                  <a:pt x="282885" y="329877"/>
                  <a:pt x="279886" y="335998"/>
                  <a:pt x="277769" y="342348"/>
                </a:cubicBezTo>
                <a:lnTo>
                  <a:pt x="271419" y="361398"/>
                </a:lnTo>
                <a:lnTo>
                  <a:pt x="268244" y="370923"/>
                </a:lnTo>
                <a:cubicBezTo>
                  <a:pt x="267186" y="379390"/>
                  <a:pt x="266641" y="387937"/>
                  <a:pt x="265069" y="396323"/>
                </a:cubicBezTo>
                <a:cubicBezTo>
                  <a:pt x="261652" y="414548"/>
                  <a:pt x="257984" y="423927"/>
                  <a:pt x="252369" y="440773"/>
                </a:cubicBezTo>
                <a:lnTo>
                  <a:pt x="239669" y="478873"/>
                </a:lnTo>
                <a:cubicBezTo>
                  <a:pt x="238611" y="482048"/>
                  <a:pt x="237150" y="485116"/>
                  <a:pt x="236494" y="488398"/>
                </a:cubicBezTo>
                <a:cubicBezTo>
                  <a:pt x="235436" y="493690"/>
                  <a:pt x="235214" y="499220"/>
                  <a:pt x="233319" y="504273"/>
                </a:cubicBezTo>
                <a:cubicBezTo>
                  <a:pt x="231979" y="507846"/>
                  <a:pt x="228519" y="510311"/>
                  <a:pt x="226969" y="513798"/>
                </a:cubicBezTo>
                <a:cubicBezTo>
                  <a:pt x="224251" y="519915"/>
                  <a:pt x="220619" y="532848"/>
                  <a:pt x="220619" y="532848"/>
                </a:cubicBezTo>
                <a:cubicBezTo>
                  <a:pt x="219561" y="546606"/>
                  <a:pt x="218889" y="560400"/>
                  <a:pt x="217444" y="574123"/>
                </a:cubicBezTo>
                <a:cubicBezTo>
                  <a:pt x="216770" y="580525"/>
                  <a:pt x="216884" y="587290"/>
                  <a:pt x="214269" y="593173"/>
                </a:cubicBezTo>
                <a:cubicBezTo>
                  <a:pt x="212445" y="597276"/>
                  <a:pt x="207619" y="599249"/>
                  <a:pt x="204744" y="602698"/>
                </a:cubicBezTo>
                <a:cubicBezTo>
                  <a:pt x="202301" y="605629"/>
                  <a:pt x="201266" y="609710"/>
                  <a:pt x="198394" y="612223"/>
                </a:cubicBezTo>
                <a:cubicBezTo>
                  <a:pt x="192651" y="617249"/>
                  <a:pt x="185694" y="620690"/>
                  <a:pt x="179344" y="624923"/>
                </a:cubicBezTo>
                <a:lnTo>
                  <a:pt x="169819" y="631273"/>
                </a:lnTo>
                <a:cubicBezTo>
                  <a:pt x="166644" y="633390"/>
                  <a:pt x="163914" y="636416"/>
                  <a:pt x="160294" y="637623"/>
                </a:cubicBezTo>
                <a:lnTo>
                  <a:pt x="150769" y="640798"/>
                </a:lnTo>
                <a:cubicBezTo>
                  <a:pt x="131457" y="637579"/>
                  <a:pt x="126676" y="641544"/>
                  <a:pt x="119019" y="618573"/>
                </a:cubicBezTo>
                <a:lnTo>
                  <a:pt x="112669" y="599523"/>
                </a:lnTo>
                <a:cubicBezTo>
                  <a:pt x="113727" y="594231"/>
                  <a:pt x="114424" y="588854"/>
                  <a:pt x="115844" y="583648"/>
                </a:cubicBezTo>
                <a:cubicBezTo>
                  <a:pt x="117605" y="577190"/>
                  <a:pt x="122194" y="564598"/>
                  <a:pt x="122194" y="564598"/>
                </a:cubicBezTo>
                <a:cubicBezTo>
                  <a:pt x="119019" y="561423"/>
                  <a:pt x="116568" y="557301"/>
                  <a:pt x="112669" y="555073"/>
                </a:cubicBezTo>
                <a:cubicBezTo>
                  <a:pt x="108880" y="552908"/>
                  <a:pt x="103253" y="554771"/>
                  <a:pt x="99969" y="551898"/>
                </a:cubicBezTo>
                <a:cubicBezTo>
                  <a:pt x="94226" y="546872"/>
                  <a:pt x="91502" y="539198"/>
                  <a:pt x="87269" y="532848"/>
                </a:cubicBezTo>
                <a:lnTo>
                  <a:pt x="80919" y="523323"/>
                </a:lnTo>
                <a:cubicBezTo>
                  <a:pt x="78802" y="520148"/>
                  <a:pt x="75776" y="517418"/>
                  <a:pt x="74569" y="513798"/>
                </a:cubicBezTo>
                <a:cubicBezTo>
                  <a:pt x="70187" y="500653"/>
                  <a:pt x="73250" y="507058"/>
                  <a:pt x="65044" y="494748"/>
                </a:cubicBezTo>
                <a:cubicBezTo>
                  <a:pt x="63986" y="488398"/>
                  <a:pt x="65611" y="480936"/>
                  <a:pt x="61869" y="475698"/>
                </a:cubicBezTo>
                <a:cubicBezTo>
                  <a:pt x="59333" y="472147"/>
                  <a:pt x="52800" y="474944"/>
                  <a:pt x="49169" y="472523"/>
                </a:cubicBezTo>
                <a:cubicBezTo>
                  <a:pt x="45994" y="470406"/>
                  <a:pt x="44936" y="466173"/>
                  <a:pt x="42819" y="462998"/>
                </a:cubicBezTo>
                <a:cubicBezTo>
                  <a:pt x="49000" y="444455"/>
                  <a:pt x="41158" y="461484"/>
                  <a:pt x="55519" y="447123"/>
                </a:cubicBezTo>
                <a:cubicBezTo>
                  <a:pt x="61674" y="440968"/>
                  <a:pt x="62462" y="435820"/>
                  <a:pt x="65044" y="428073"/>
                </a:cubicBezTo>
                <a:cubicBezTo>
                  <a:pt x="63986" y="420665"/>
                  <a:pt x="64648" y="412796"/>
                  <a:pt x="61869" y="405848"/>
                </a:cubicBezTo>
                <a:cubicBezTo>
                  <a:pt x="60201" y="401679"/>
                  <a:pt x="54352" y="400339"/>
                  <a:pt x="52344" y="396323"/>
                </a:cubicBezTo>
                <a:cubicBezTo>
                  <a:pt x="49931" y="391496"/>
                  <a:pt x="50478" y="385683"/>
                  <a:pt x="49169" y="380448"/>
                </a:cubicBezTo>
                <a:cubicBezTo>
                  <a:pt x="48357" y="377201"/>
                  <a:pt x="47052" y="374098"/>
                  <a:pt x="45994" y="370923"/>
                </a:cubicBezTo>
                <a:cubicBezTo>
                  <a:pt x="44936" y="363515"/>
                  <a:pt x="44969" y="355866"/>
                  <a:pt x="42819" y="348698"/>
                </a:cubicBezTo>
                <a:cubicBezTo>
                  <a:pt x="41723" y="345043"/>
                  <a:pt x="36469" y="342989"/>
                  <a:pt x="36469" y="339173"/>
                </a:cubicBezTo>
                <a:cubicBezTo>
                  <a:pt x="36469" y="332480"/>
                  <a:pt x="42819" y="320123"/>
                  <a:pt x="42819" y="320123"/>
                </a:cubicBezTo>
                <a:cubicBezTo>
                  <a:pt x="41725" y="311367"/>
                  <a:pt x="41363" y="294987"/>
                  <a:pt x="36469" y="285198"/>
                </a:cubicBezTo>
                <a:cubicBezTo>
                  <a:pt x="34762" y="281785"/>
                  <a:pt x="32236" y="278848"/>
                  <a:pt x="30119" y="275673"/>
                </a:cubicBezTo>
                <a:cubicBezTo>
                  <a:pt x="31177" y="270381"/>
                  <a:pt x="33294" y="265194"/>
                  <a:pt x="33294" y="259798"/>
                </a:cubicBezTo>
                <a:cubicBezTo>
                  <a:pt x="33294" y="258609"/>
                  <a:pt x="27976" y="227626"/>
                  <a:pt x="26944" y="224873"/>
                </a:cubicBezTo>
                <a:cubicBezTo>
                  <a:pt x="25604" y="221300"/>
                  <a:pt x="22711" y="218523"/>
                  <a:pt x="20594" y="215348"/>
                </a:cubicBezTo>
                <a:cubicBezTo>
                  <a:pt x="13393" y="186543"/>
                  <a:pt x="21828" y="222136"/>
                  <a:pt x="14244" y="180423"/>
                </a:cubicBezTo>
                <a:cubicBezTo>
                  <a:pt x="13463" y="176130"/>
                  <a:pt x="12127" y="171956"/>
                  <a:pt x="11069" y="167723"/>
                </a:cubicBezTo>
                <a:cubicBezTo>
                  <a:pt x="12127" y="163490"/>
                  <a:pt x="14244" y="159387"/>
                  <a:pt x="14244" y="155023"/>
                </a:cubicBezTo>
                <a:cubicBezTo>
                  <a:pt x="14244" y="140430"/>
                  <a:pt x="11804" y="135003"/>
                  <a:pt x="7894" y="123273"/>
                </a:cubicBezTo>
                <a:cubicBezTo>
                  <a:pt x="6836" y="110573"/>
                  <a:pt x="4719" y="97917"/>
                  <a:pt x="4719" y="85173"/>
                </a:cubicBezTo>
                <a:cubicBezTo>
                  <a:pt x="4719" y="81826"/>
                  <a:pt x="7894" y="78995"/>
                  <a:pt x="7894" y="75648"/>
                </a:cubicBezTo>
                <a:cubicBezTo>
                  <a:pt x="7894" y="71661"/>
                  <a:pt x="3041" y="57915"/>
                  <a:pt x="1544" y="53423"/>
                </a:cubicBezTo>
                <a:cubicBezTo>
                  <a:pt x="-1894" y="25923"/>
                  <a:pt x="486" y="10031"/>
                  <a:pt x="7894" y="262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2487C-327C-3F4A-C0C6-6F662BE6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Set up a PURE reaction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07A876-E4A8-876A-B259-3BB8580D31CD}"/>
              </a:ext>
            </a:extLst>
          </p:cNvPr>
          <p:cNvGrpSpPr/>
          <p:nvPr/>
        </p:nvGrpSpPr>
        <p:grpSpPr>
          <a:xfrm>
            <a:off x="2869054" y="1882782"/>
            <a:ext cx="7051391" cy="2359075"/>
            <a:chOff x="2214828" y="1105833"/>
            <a:chExt cx="8010715" cy="268002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263B81-CEE7-D728-BA78-0A88904AC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7786" y="2099167"/>
              <a:ext cx="917676" cy="165541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EE9DD40-2CEE-4D5F-C14A-E0EF993C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00550" y="2099166"/>
              <a:ext cx="917676" cy="165541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6208D00-7C96-5DB1-712E-9DE6A5C5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3314" y="2130439"/>
              <a:ext cx="917676" cy="165541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2328AD-1319-4ACD-5D3D-046935BA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67751" y="2130439"/>
              <a:ext cx="917676" cy="16554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A281AC-F513-3350-1B93-AEE7A1F43605}"/>
                </a:ext>
              </a:extLst>
            </p:cNvPr>
            <p:cNvSpPr txBox="1"/>
            <p:nvPr/>
          </p:nvSpPr>
          <p:spPr>
            <a:xfrm>
              <a:off x="2214828" y="1121263"/>
              <a:ext cx="787074" cy="454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TW" sz="2000" dirty="0"/>
                <a:t>DNA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A011AE-351F-5882-3837-678C6D40A5E4}"/>
                </a:ext>
              </a:extLst>
            </p:cNvPr>
            <p:cNvSpPr txBox="1"/>
            <p:nvPr/>
          </p:nvSpPr>
          <p:spPr>
            <a:xfrm>
              <a:off x="3960629" y="1121261"/>
              <a:ext cx="1482729" cy="454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TW" sz="2000" dirty="0"/>
                <a:t>Ribosome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A620BF-C9B6-1CE0-E229-ED382B2DE76D}"/>
                </a:ext>
              </a:extLst>
            </p:cNvPr>
            <p:cNvSpPr txBox="1"/>
            <p:nvPr/>
          </p:nvSpPr>
          <p:spPr>
            <a:xfrm>
              <a:off x="5606130" y="1110921"/>
              <a:ext cx="2491612" cy="804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TW" sz="2000" dirty="0"/>
                <a:t>36 non-ribosomal </a:t>
              </a:r>
            </a:p>
            <a:p>
              <a:pPr algn="ctr"/>
              <a:r>
                <a:rPr lang="en-TW" sz="2000" dirty="0"/>
                <a:t>protein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409AAF-5F60-3299-3529-33BA738EF257}"/>
                </a:ext>
              </a:extLst>
            </p:cNvPr>
            <p:cNvSpPr txBox="1"/>
            <p:nvPr/>
          </p:nvSpPr>
          <p:spPr>
            <a:xfrm>
              <a:off x="8062163" y="1105833"/>
              <a:ext cx="2163380" cy="454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TW" sz="2000" dirty="0"/>
                <a:t>Energy Solution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AB6D8FE-BE69-14EA-B38D-0661D711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965" y="5016418"/>
            <a:ext cx="707237" cy="12758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44D804-C7E6-B5C9-55D6-09D19DBCBD06}"/>
              </a:ext>
            </a:extLst>
          </p:cNvPr>
          <p:cNvCxnSpPr/>
          <p:nvPr/>
        </p:nvCxnSpPr>
        <p:spPr>
          <a:xfrm>
            <a:off x="3707704" y="4409162"/>
            <a:ext cx="1415441" cy="6072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826DF0-A910-1D56-21EE-15CEE6FE6379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5196915" y="4214329"/>
            <a:ext cx="681050" cy="6207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0721180-8598-41AE-C180-BCC8B9FB4327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6573552" y="4241857"/>
            <a:ext cx="403890" cy="5931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918DB27-BF59-7FCB-BC6F-B480F72E8762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7068857" y="4241857"/>
            <a:ext cx="1884240" cy="774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30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218C746-A18D-479C-BA08-03A013CA8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Applications</a:t>
            </a:r>
            <a:endParaRPr lang="en-CH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7682CC5-4DF4-494F-8936-4E4C08D1D9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Basic </a:t>
            </a:r>
            <a:r>
              <a:rPr lang="de-DE" dirty="0" err="1"/>
              <a:t>science</a:t>
            </a:r>
            <a:r>
              <a:rPr lang="de-DE" dirty="0"/>
              <a:t>: </a:t>
            </a:r>
            <a:r>
              <a:rPr lang="de-DE" dirty="0" err="1"/>
              <a:t>understanding</a:t>
            </a:r>
            <a:r>
              <a:rPr lang="de-DE" dirty="0"/>
              <a:t> </a:t>
            </a:r>
            <a:r>
              <a:rPr lang="de-DE" dirty="0" err="1"/>
              <a:t>biological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better</a:t>
            </a:r>
            <a:endParaRPr lang="de-DE" dirty="0"/>
          </a:p>
          <a:p>
            <a:r>
              <a:rPr lang="de-DE" dirty="0"/>
              <a:t>Rapid </a:t>
            </a:r>
            <a:r>
              <a:rPr lang="de-DE" dirty="0" err="1"/>
              <a:t>prototyping</a:t>
            </a:r>
            <a:endParaRPr lang="de-DE" dirty="0"/>
          </a:p>
          <a:p>
            <a:r>
              <a:rPr lang="de-DE" dirty="0" err="1"/>
              <a:t>Diagnostics</a:t>
            </a:r>
            <a:endParaRPr lang="de-DE" dirty="0"/>
          </a:p>
          <a:p>
            <a:r>
              <a:rPr lang="de-DE" dirty="0" err="1"/>
              <a:t>Therapeutics</a:t>
            </a:r>
            <a:endParaRPr lang="de-DE" dirty="0"/>
          </a:p>
          <a:p>
            <a:r>
              <a:rPr lang="de-DE" dirty="0"/>
              <a:t>Building a </a:t>
            </a:r>
            <a:r>
              <a:rPr lang="de-DE" dirty="0" err="1"/>
              <a:t>synthetic</a:t>
            </a:r>
            <a:r>
              <a:rPr lang="de-DE" dirty="0"/>
              <a:t> </a:t>
            </a:r>
            <a:r>
              <a:rPr lang="de-DE" dirty="0" err="1"/>
              <a:t>cell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18F522-920A-448B-AEA8-ED9EF5811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439" y="1690688"/>
            <a:ext cx="5370810" cy="4309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B18288-8A2F-4D7E-B23E-92F317D4DF5F}"/>
              </a:ext>
            </a:extLst>
          </p:cNvPr>
          <p:cNvSpPr txBox="1"/>
          <p:nvPr/>
        </p:nvSpPr>
        <p:spPr>
          <a:xfrm>
            <a:off x="6470542" y="6176963"/>
            <a:ext cx="1968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err="1"/>
              <a:t>Tinafar</a:t>
            </a:r>
            <a:r>
              <a:rPr lang="de-DE" sz="1000" i="1" dirty="0"/>
              <a:t> 2019</a:t>
            </a:r>
            <a:endParaRPr lang="en-CH" sz="1000" i="1" dirty="0"/>
          </a:p>
        </p:txBody>
      </p:sp>
    </p:spTree>
    <p:extLst>
      <p:ext uri="{BB962C8B-B14F-4D97-AF65-F5344CB8AC3E}">
        <p14:creationId xmlns:p14="http://schemas.microsoft.com/office/powerpoint/2010/main" val="3198895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3326E-D890-4492-AFBF-311142F3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167948"/>
            <a:ext cx="10515600" cy="1325563"/>
          </a:xfrm>
        </p:spPr>
        <p:txBody>
          <a:bodyPr/>
          <a:lstStyle/>
          <a:p>
            <a:r>
              <a:rPr lang="de-DE" dirty="0"/>
              <a:t>Rapid </a:t>
            </a:r>
            <a:r>
              <a:rPr lang="de-DE" dirty="0" err="1"/>
              <a:t>prototyping</a:t>
            </a:r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1E7161-D146-45B3-8291-775DC7F393D7}"/>
              </a:ext>
            </a:extLst>
          </p:cNvPr>
          <p:cNvSpPr txBox="1"/>
          <p:nvPr/>
        </p:nvSpPr>
        <p:spPr>
          <a:xfrm>
            <a:off x="8181590" y="6304276"/>
            <a:ext cx="19672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/>
              <a:t>Niederholtmeyer</a:t>
            </a:r>
            <a:r>
              <a:rPr lang="en-US" sz="1000" i="1" dirty="0"/>
              <a:t> et al. </a:t>
            </a:r>
            <a:r>
              <a:rPr lang="en-US" sz="1000" i="1" dirty="0" err="1"/>
              <a:t>eLife</a:t>
            </a:r>
            <a:r>
              <a:rPr lang="en-US" sz="1000" i="1" dirty="0"/>
              <a:t> 2015.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2A41A9-186C-4E7F-8C56-363F6FDA8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32" y="4595625"/>
            <a:ext cx="7436935" cy="1651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CAA7C0-A60F-4AEA-AB42-1466090FA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34" y="1493511"/>
            <a:ext cx="6741132" cy="310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343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1D569-24D7-1041-B3A4-D9138900B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Diagnostic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EDFCAA-EB2D-5F8B-5166-133BEFD39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81" y="2009923"/>
            <a:ext cx="11099837" cy="35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95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746E6-5970-FDEA-E37F-FA9349D6F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126738A-EC17-7AF4-3673-A9C06C31DB76}"/>
              </a:ext>
            </a:extLst>
          </p:cNvPr>
          <p:cNvGrpSpPr/>
          <p:nvPr/>
        </p:nvGrpSpPr>
        <p:grpSpPr>
          <a:xfrm>
            <a:off x="661485" y="721153"/>
            <a:ext cx="3973286" cy="903514"/>
            <a:chOff x="5882965" y="2977243"/>
            <a:chExt cx="3973286" cy="903514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FF0F625-174C-2AEE-D52F-5B364D2A4A1E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743A15-D3FB-0B74-38A4-85C7020A55C4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3600" dirty="0"/>
                <a:t>Synthetic</a:t>
              </a:r>
              <a:r>
                <a:rPr lang="zh-TW" altLang="en-US" sz="3600" dirty="0"/>
                <a:t> </a:t>
              </a:r>
              <a:r>
                <a:rPr lang="en-US" altLang="zh-TW" sz="3600" dirty="0"/>
                <a:t>Biology</a:t>
              </a:r>
              <a:endParaRPr lang="en-TW" sz="36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E285A-8831-E8C7-6328-82CA3ADD7673}"/>
              </a:ext>
            </a:extLst>
          </p:cNvPr>
          <p:cNvGrpSpPr/>
          <p:nvPr/>
        </p:nvGrpSpPr>
        <p:grpSpPr>
          <a:xfrm>
            <a:off x="628923" y="1762770"/>
            <a:ext cx="3601245" cy="4714942"/>
            <a:chOff x="5882965" y="2977243"/>
            <a:chExt cx="3973286" cy="903514"/>
          </a:xfrm>
          <a:noFill/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E8CC66F-041A-5991-FDDF-4873FF206B97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4CBF04-BB82-E521-08B1-2EE2F3F44C50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en-TW" sz="36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DCA06C-A534-7449-BFEA-BDFA50F4D35A}"/>
              </a:ext>
            </a:extLst>
          </p:cNvPr>
          <p:cNvGrpSpPr/>
          <p:nvPr/>
        </p:nvGrpSpPr>
        <p:grpSpPr>
          <a:xfrm>
            <a:off x="4274886" y="1762770"/>
            <a:ext cx="3758162" cy="4714942"/>
            <a:chOff x="5882965" y="2977243"/>
            <a:chExt cx="3973286" cy="903514"/>
          </a:xfrm>
          <a:noFill/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EC88BAF-EF83-0BD7-DCF2-B201C71A53E0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991C08-2210-BA36-89E2-6A31B0603D4F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en-TW" sz="36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C837C6-558B-DF49-7334-E9D9717823D8}"/>
              </a:ext>
            </a:extLst>
          </p:cNvPr>
          <p:cNvGrpSpPr/>
          <p:nvPr/>
        </p:nvGrpSpPr>
        <p:grpSpPr>
          <a:xfrm>
            <a:off x="8084889" y="1762770"/>
            <a:ext cx="3758162" cy="4714942"/>
            <a:chOff x="5882965" y="2977243"/>
            <a:chExt cx="3973286" cy="903514"/>
          </a:xfrm>
          <a:noFill/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24C3A247-CF51-D7E9-879D-423C03792356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E92279-2072-A466-8781-439116AD9F7F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en-TW" sz="36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780E8FB-7AC2-0545-EEAC-734DA2391FAF}"/>
              </a:ext>
            </a:extLst>
          </p:cNvPr>
          <p:cNvSpPr txBox="1"/>
          <p:nvPr/>
        </p:nvSpPr>
        <p:spPr>
          <a:xfrm>
            <a:off x="1987465" y="1913627"/>
            <a:ext cx="892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F0502020204030204" pitchFamily="34" charset="0"/>
              </a:rPr>
              <a:t>Parts</a:t>
            </a:r>
            <a:endParaRPr lang="en-TW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3F44A0-4908-1C75-DAD4-BDF3BF718A36}"/>
              </a:ext>
            </a:extLst>
          </p:cNvPr>
          <p:cNvSpPr txBox="1"/>
          <p:nvPr/>
        </p:nvSpPr>
        <p:spPr>
          <a:xfrm>
            <a:off x="5707732" y="1913627"/>
            <a:ext cx="1453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F0502020204030204" pitchFamily="34" charset="0"/>
              </a:rPr>
              <a:t>Systems</a:t>
            </a:r>
            <a:endParaRPr lang="en-TW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F5F05B-2EF1-0D94-5827-142FC3D2D646}"/>
              </a:ext>
            </a:extLst>
          </p:cNvPr>
          <p:cNvSpPr txBox="1"/>
          <p:nvPr/>
        </p:nvSpPr>
        <p:spPr>
          <a:xfrm>
            <a:off x="9260481" y="1913627"/>
            <a:ext cx="1453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F0502020204030204" pitchFamily="34" charset="0"/>
              </a:rPr>
              <a:t>Organism</a:t>
            </a:r>
            <a:endParaRPr lang="en-TW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90ABEEB-425B-842B-9F5A-FE9C03BBFF7B}"/>
              </a:ext>
            </a:extLst>
          </p:cNvPr>
          <p:cNvGrpSpPr/>
          <p:nvPr/>
        </p:nvGrpSpPr>
        <p:grpSpPr>
          <a:xfrm>
            <a:off x="689430" y="3230718"/>
            <a:ext cx="3259789" cy="834391"/>
            <a:chOff x="984105" y="2976742"/>
            <a:chExt cx="8998095" cy="230319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7A2A862-CB46-3110-1975-8CBFDB1B9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1588" y="3793928"/>
              <a:ext cx="8710612" cy="38457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9F99BBD-1386-B079-1E08-01F2A294F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4750" y="3429000"/>
              <a:ext cx="2413000" cy="508000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95EAF42-5722-0FFA-C487-2BC2420F2355}"/>
                </a:ext>
              </a:extLst>
            </p:cNvPr>
            <p:cNvGrpSpPr/>
            <p:nvPr/>
          </p:nvGrpSpPr>
          <p:grpSpPr>
            <a:xfrm>
              <a:off x="984105" y="2976742"/>
              <a:ext cx="2451390" cy="2284517"/>
              <a:chOff x="1628775" y="2913460"/>
              <a:chExt cx="2451390" cy="2284517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1843979-B92D-7310-666B-A046C9ED0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8348" y="2913460"/>
                <a:ext cx="2041817" cy="126503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4C780D4-52B8-2FC8-FCB5-77BE7534C8D4}"/>
                  </a:ext>
                </a:extLst>
              </p:cNvPr>
              <p:cNvSpPr txBox="1"/>
              <p:nvPr/>
            </p:nvSpPr>
            <p:spPr>
              <a:xfrm>
                <a:off x="1628775" y="4178499"/>
                <a:ext cx="509919" cy="1019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TW" dirty="0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FF855D8-0840-87FD-70A5-6D82C88C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4350" y="3448140"/>
              <a:ext cx="660400" cy="50800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04084CD-F4FF-83FF-42D0-1C5DB031333E}"/>
                </a:ext>
              </a:extLst>
            </p:cNvPr>
            <p:cNvGrpSpPr/>
            <p:nvPr/>
          </p:nvGrpSpPr>
          <p:grpSpPr>
            <a:xfrm>
              <a:off x="3943518" y="3429000"/>
              <a:ext cx="946129" cy="1850936"/>
              <a:chOff x="3943518" y="3429000"/>
              <a:chExt cx="946129" cy="1850936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F22890AD-692A-93F1-D048-28A9876441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95895" y="3429000"/>
                <a:ext cx="793752" cy="508001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EFE52D3-54E1-377A-DC1E-C6CEA358C9F4}"/>
                  </a:ext>
                </a:extLst>
              </p:cNvPr>
              <p:cNvSpPr txBox="1"/>
              <p:nvPr/>
            </p:nvSpPr>
            <p:spPr>
              <a:xfrm>
                <a:off x="3943518" y="4260458"/>
                <a:ext cx="509918" cy="1019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TW" dirty="0"/>
              </a:p>
            </p:txBody>
          </p:sp>
        </p:grpSp>
      </p:grpSp>
      <p:pic>
        <p:nvPicPr>
          <p:cNvPr id="37" name="Picture 36" descr="A close-up of a structure&#10;&#10;Description automatically generated">
            <a:extLst>
              <a:ext uri="{FF2B5EF4-FFF2-40B4-BE49-F238E27FC236}">
                <a16:creationId xmlns:a16="http://schemas.microsoft.com/office/drawing/2014/main" id="{0E66C1DE-5C3D-CE7B-C22C-D0FFA814A1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248" y="3992694"/>
            <a:ext cx="2391062" cy="1762694"/>
          </a:xfrm>
          <a:prstGeom prst="rect">
            <a:avLst/>
          </a:prstGeom>
        </p:spPr>
      </p:pic>
      <p:pic>
        <p:nvPicPr>
          <p:cNvPr id="2" name="Picture 2" descr="NAND Gate | How to Build Using Transistors">
            <a:extLst>
              <a:ext uri="{FF2B5EF4-FFF2-40B4-BE49-F238E27FC236}">
                <a16:creationId xmlns:a16="http://schemas.microsoft.com/office/drawing/2014/main" id="{632C73A0-E4E9-8554-D42E-C63636E37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70" y="2526115"/>
            <a:ext cx="2462315" cy="13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58F7AB-011B-D0FD-F48D-1DB6D8BA9B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6103" y="4027373"/>
            <a:ext cx="1113471" cy="12412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90E44F-345A-C2B7-A061-0DB4D9ADE0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8648" y="3929852"/>
            <a:ext cx="1744785" cy="1570307"/>
          </a:xfrm>
          <a:prstGeom prst="rect">
            <a:avLst/>
          </a:prstGeom>
        </p:spPr>
      </p:pic>
      <p:pic>
        <p:nvPicPr>
          <p:cNvPr id="7170" name="Picture 2" descr="PDB-101: Goodsell Gallery: JCVI-syn3A Minimal Cell">
            <a:extLst>
              <a:ext uri="{FF2B5EF4-FFF2-40B4-BE49-F238E27FC236}">
                <a16:creationId xmlns:a16="http://schemas.microsoft.com/office/drawing/2014/main" id="{00E17B80-0029-57E9-2C4C-3D92B1363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762" y="4172226"/>
            <a:ext cx="1670945" cy="111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DFC482-1A42-AE99-9454-43D323061B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7228" y="2574083"/>
            <a:ext cx="1410326" cy="14212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6470623-6659-F46F-AF91-C4461CC12607}"/>
              </a:ext>
            </a:extLst>
          </p:cNvPr>
          <p:cNvSpPr/>
          <p:nvPr/>
        </p:nvSpPr>
        <p:spPr>
          <a:xfrm>
            <a:off x="4255220" y="1703153"/>
            <a:ext cx="7744714" cy="4960693"/>
          </a:xfrm>
          <a:prstGeom prst="rect">
            <a:avLst/>
          </a:prstGeom>
          <a:solidFill>
            <a:srgbClr val="FFFFFF">
              <a:alpha val="66275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7737776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8467A-FE8A-5616-AC55-3AE5E2BC8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F00FB-431D-AA64-B99B-371C63EE228F}"/>
              </a:ext>
            </a:extLst>
          </p:cNvPr>
          <p:cNvGrpSpPr/>
          <p:nvPr/>
        </p:nvGrpSpPr>
        <p:grpSpPr>
          <a:xfrm>
            <a:off x="5882965" y="2977243"/>
            <a:ext cx="3973286" cy="903514"/>
            <a:chOff x="5882965" y="2977243"/>
            <a:chExt cx="3973286" cy="903514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6B7CDBF3-D52F-8C76-CF3A-1D2D9ED2E6BA}"/>
                </a:ext>
              </a:extLst>
            </p:cNvPr>
            <p:cNvSpPr/>
            <p:nvPr/>
          </p:nvSpPr>
          <p:spPr>
            <a:xfrm>
              <a:off x="5882965" y="2977243"/>
              <a:ext cx="3973286" cy="90351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625120-F569-422B-64D4-2A3F4E7661C5}"/>
                </a:ext>
              </a:extLst>
            </p:cNvPr>
            <p:cNvSpPr txBox="1"/>
            <p:nvPr/>
          </p:nvSpPr>
          <p:spPr>
            <a:xfrm>
              <a:off x="6096000" y="3105834"/>
              <a:ext cx="35965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3600" dirty="0"/>
                <a:t>Synthetic</a:t>
              </a:r>
              <a:r>
                <a:rPr lang="zh-TW" altLang="en-US" sz="3600" dirty="0"/>
                <a:t> </a:t>
              </a:r>
              <a:r>
                <a:rPr lang="en-US" altLang="zh-TW" sz="3600" dirty="0"/>
                <a:t>Biology</a:t>
              </a:r>
              <a:endParaRPr lang="en-TW" sz="36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E96805-AE24-D6E9-26D8-D4777DCBA1E4}"/>
              </a:ext>
            </a:extLst>
          </p:cNvPr>
          <p:cNvGrpSpPr/>
          <p:nvPr/>
        </p:nvGrpSpPr>
        <p:grpSpPr>
          <a:xfrm>
            <a:off x="2036440" y="2235199"/>
            <a:ext cx="1418900" cy="2387600"/>
            <a:chOff x="2036440" y="2235199"/>
            <a:chExt cx="1418900" cy="238760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89FE272-D417-60BB-97A7-DE1C7BFA4333}"/>
                </a:ext>
              </a:extLst>
            </p:cNvPr>
            <p:cNvSpPr/>
            <p:nvPr/>
          </p:nvSpPr>
          <p:spPr>
            <a:xfrm>
              <a:off x="2036440" y="2977243"/>
              <a:ext cx="1128045" cy="90351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51BFCE1A-C8A3-C679-0341-9AFE994C6607}"/>
                </a:ext>
              </a:extLst>
            </p:cNvPr>
            <p:cNvSpPr txBox="1">
              <a:spLocks/>
            </p:cNvSpPr>
            <p:nvPr/>
          </p:nvSpPr>
          <p:spPr>
            <a:xfrm>
              <a:off x="2137343" y="2235199"/>
              <a:ext cx="1317997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600" dirty="0"/>
                <a:t>Lab</a:t>
              </a:r>
              <a:endParaRPr lang="en-TW" sz="3600" dirty="0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E61E88B5-CEF4-744F-3972-AC43260E3B1A}"/>
              </a:ext>
            </a:extLst>
          </p:cNvPr>
          <p:cNvSpPr txBox="1">
            <a:spLocks/>
          </p:cNvSpPr>
          <p:nvPr/>
        </p:nvSpPr>
        <p:spPr>
          <a:xfrm>
            <a:off x="3142918" y="3009772"/>
            <a:ext cx="823667" cy="838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/>
              <a:t>on</a:t>
            </a:r>
            <a:endParaRPr lang="en-TW" sz="3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712F22-5EEF-CF43-FE3F-3F080CE2CF37}"/>
              </a:ext>
            </a:extLst>
          </p:cNvPr>
          <p:cNvGrpSpPr/>
          <p:nvPr/>
        </p:nvGrpSpPr>
        <p:grpSpPr>
          <a:xfrm>
            <a:off x="3793822" y="2235199"/>
            <a:ext cx="1982626" cy="2387600"/>
            <a:chOff x="948583" y="-177687"/>
            <a:chExt cx="1982626" cy="23876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9FC5665-2A4A-F9FD-E9DB-3453FD34BCD4}"/>
                </a:ext>
              </a:extLst>
            </p:cNvPr>
            <p:cNvSpPr/>
            <p:nvPr/>
          </p:nvSpPr>
          <p:spPr>
            <a:xfrm>
              <a:off x="948583" y="564357"/>
              <a:ext cx="1982625" cy="90351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9D9236E-04E2-960C-383D-95230E969F3B}"/>
                </a:ext>
              </a:extLst>
            </p:cNvPr>
            <p:cNvSpPr txBox="1">
              <a:spLocks/>
            </p:cNvSpPr>
            <p:nvPr/>
          </p:nvSpPr>
          <p:spPr>
            <a:xfrm>
              <a:off x="1021011" y="-177687"/>
              <a:ext cx="1910198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600" dirty="0"/>
                <a:t>Cell-free</a:t>
              </a:r>
              <a:endParaRPr lang="en-TW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3869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1A542-6443-5C2A-D2FB-71035C44D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05930"/>
            <a:ext cx="10515600" cy="1325563"/>
          </a:xfrm>
        </p:spPr>
        <p:txBody>
          <a:bodyPr/>
          <a:lstStyle/>
          <a:p>
            <a:r>
              <a:rPr lang="en-TW" dirty="0"/>
              <a:t>Schedule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7C7A77D-1D2D-BB92-F4B2-C37C04163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716657"/>
              </p:ext>
            </p:extLst>
          </p:nvPr>
        </p:nvGraphicFramePr>
        <p:xfrm>
          <a:off x="381000" y="983673"/>
          <a:ext cx="8227867" cy="5509586"/>
        </p:xfrm>
        <a:graphic>
          <a:graphicData uri="http://schemas.openxmlformats.org/drawingml/2006/table">
            <a:tbl>
              <a:tblPr/>
              <a:tblGrid>
                <a:gridCol w="1243059">
                  <a:extLst>
                    <a:ext uri="{9D8B030D-6E8A-4147-A177-3AD203B41FA5}">
                      <a16:colId xmlns:a16="http://schemas.microsoft.com/office/drawing/2014/main" val="955108276"/>
                    </a:ext>
                  </a:extLst>
                </a:gridCol>
                <a:gridCol w="2232702">
                  <a:extLst>
                    <a:ext uri="{9D8B030D-6E8A-4147-A177-3AD203B41FA5}">
                      <a16:colId xmlns:a16="http://schemas.microsoft.com/office/drawing/2014/main" val="3544906538"/>
                    </a:ext>
                  </a:extLst>
                </a:gridCol>
                <a:gridCol w="4752106">
                  <a:extLst>
                    <a:ext uri="{9D8B030D-6E8A-4147-A177-3AD203B41FA5}">
                      <a16:colId xmlns:a16="http://schemas.microsoft.com/office/drawing/2014/main" val="1969354774"/>
                    </a:ext>
                  </a:extLst>
                </a:gridCol>
              </a:tblGrid>
              <a:tr h="328816">
                <a:tc>
                  <a:txBody>
                    <a:bodyPr/>
                    <a:lstStyle/>
                    <a:p>
                      <a:pPr rtl="0" fontAlgn="b"/>
                      <a:endParaRPr lang="en-US" sz="14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dirty="0">
                          <a:effectLst/>
                        </a:rPr>
                        <a:t>Lecture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TW" dirty="0">
                          <a:effectLst/>
                        </a:rPr>
                        <a:t>Project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625896"/>
                  </a:ext>
                </a:extLst>
              </a:tr>
              <a:tr h="328816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Week 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Introduction to PURE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TW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264034"/>
                  </a:ext>
                </a:extLst>
              </a:tr>
              <a:tr h="319638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>
                          <a:effectLst/>
                          <a:latin typeface="Calibri" panose="020F0502020204030204" pitchFamily="34" charset="0"/>
                        </a:rPr>
                        <a:t>Week 2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Microbiology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Group allocation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478841"/>
                  </a:ext>
                </a:extLst>
              </a:tr>
              <a:tr h="328816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Week 3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Genetics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TW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225728"/>
                  </a:ext>
                </a:extLst>
              </a:tr>
              <a:tr h="328816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Week 4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Protein purification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TW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358620"/>
                  </a:ext>
                </a:extLst>
              </a:tr>
              <a:tr h="489214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Week 5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 err="1">
                          <a:effectLst/>
                        </a:rPr>
                        <a:t>Onepot</a:t>
                      </a:r>
                      <a:r>
                        <a:rPr lang="en-US" sz="1400" dirty="0">
                          <a:effectLst/>
                        </a:rPr>
                        <a:t> PURE protein production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Discussion of project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611353"/>
                  </a:ext>
                </a:extLst>
              </a:tr>
              <a:tr h="489214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>
                          <a:effectLst/>
                          <a:latin typeface="Calibri" panose="020F0502020204030204" pitchFamily="34" charset="0"/>
                        </a:rPr>
                        <a:t>Week 6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 err="1">
                          <a:effectLst/>
                        </a:rPr>
                        <a:t>Onepot</a:t>
                      </a:r>
                      <a:r>
                        <a:rPr lang="en-US" sz="1400" dirty="0">
                          <a:effectLst/>
                        </a:rPr>
                        <a:t> PURE protein purification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Discussion of project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395596"/>
                  </a:ext>
                </a:extLst>
              </a:tr>
              <a:tr h="489214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Week 7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 err="1">
                          <a:effectLst/>
                        </a:rPr>
                        <a:t>Onepot</a:t>
                      </a:r>
                      <a:r>
                        <a:rPr lang="en-US" sz="1400" dirty="0">
                          <a:effectLst/>
                        </a:rPr>
                        <a:t> PURE protein adjustment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Project presentation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194056"/>
                  </a:ext>
                </a:extLst>
              </a:tr>
              <a:tr h="319638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Week 8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Ribosome production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Project presentation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31350"/>
                  </a:ext>
                </a:extLst>
              </a:tr>
              <a:tr h="319638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Week 9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Ribosome purification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Order gene blocks for student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671706"/>
                  </a:ext>
                </a:extLst>
              </a:tr>
              <a:tr h="319638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Week 10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Ribosome adjustment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Project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297653"/>
                  </a:ext>
                </a:extLst>
              </a:tr>
              <a:tr h="489214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>
                          <a:effectLst/>
                          <a:latin typeface="Calibri" panose="020F0502020204030204" pitchFamily="34" charset="0"/>
                        </a:rPr>
                        <a:t>Week 11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PURE functional test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Project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49555"/>
                  </a:ext>
                </a:extLst>
              </a:tr>
              <a:tr h="319638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>
                          <a:effectLst/>
                          <a:latin typeface="Calibri" panose="020F0502020204030204" pitchFamily="34" charset="0"/>
                        </a:rPr>
                        <a:t>Week 12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4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Project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0336"/>
                  </a:ext>
                </a:extLst>
              </a:tr>
              <a:tr h="319638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>
                          <a:effectLst/>
                          <a:latin typeface="Calibri" panose="020F0502020204030204" pitchFamily="34" charset="0"/>
                        </a:rPr>
                        <a:t>Week 13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4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Project presentation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516501"/>
                  </a:ext>
                </a:extLst>
              </a:tr>
              <a:tr h="319638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>
                          <a:effectLst/>
                          <a:latin typeface="Calibri" panose="020F0502020204030204" pitchFamily="34" charset="0"/>
                        </a:rPr>
                        <a:t>Week 14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Final Exam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Final Exam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7421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C529773-17B5-ED22-1616-220EC8082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145031"/>
              </p:ext>
            </p:extLst>
          </p:nvPr>
        </p:nvGraphicFramePr>
        <p:xfrm>
          <a:off x="8978769" y="2241075"/>
          <a:ext cx="2905125" cy="1318260"/>
        </p:xfrm>
        <a:graphic>
          <a:graphicData uri="http://schemas.openxmlformats.org/drawingml/2006/table">
            <a:tbl>
              <a:tblPr/>
              <a:tblGrid>
                <a:gridCol w="1952625">
                  <a:extLst>
                    <a:ext uri="{9D8B030D-6E8A-4147-A177-3AD203B41FA5}">
                      <a16:colId xmlns:a16="http://schemas.microsoft.com/office/drawing/2014/main" val="3746638535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1894179452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1">
                          <a:effectLst/>
                        </a:rPr>
                        <a:t>Grading method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TW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499436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Attendance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TW" sz="1400">
                          <a:effectLst/>
                        </a:rPr>
                        <a:t>25%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56147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Log Book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TW" sz="1400">
                          <a:effectLst/>
                        </a:rPr>
                        <a:t>30%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85509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Project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TW" sz="1400">
                          <a:effectLst/>
                        </a:rPr>
                        <a:t>25%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64478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Final exam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TW" sz="1400" dirty="0">
                          <a:effectLst/>
                        </a:rPr>
                        <a:t>20%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6468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5108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71326-65E6-208C-7E8D-7716BA69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EB914-DB80-9331-8106-EFCC39360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TW" dirty="0"/>
              <a:t>Structure of report</a:t>
            </a:r>
          </a:p>
          <a:p>
            <a:pPr lvl="1"/>
            <a:r>
              <a:rPr lang="en-TW" dirty="0"/>
              <a:t>Introduction</a:t>
            </a:r>
          </a:p>
          <a:p>
            <a:pPr lvl="1"/>
            <a:r>
              <a:rPr lang="en-TW" dirty="0"/>
              <a:t>Method</a:t>
            </a:r>
          </a:p>
          <a:p>
            <a:pPr lvl="1"/>
            <a:r>
              <a:rPr lang="en-TW" dirty="0"/>
              <a:t>Result</a:t>
            </a:r>
          </a:p>
          <a:p>
            <a:pPr lvl="1"/>
            <a:r>
              <a:rPr lang="en-TW" dirty="0"/>
              <a:t>Discussion</a:t>
            </a:r>
          </a:p>
        </p:txBody>
      </p:sp>
      <p:pic>
        <p:nvPicPr>
          <p:cNvPr id="18434" name="Picture 2" descr="Team:Stanford/Engineering - 2020.igem.org">
            <a:extLst>
              <a:ext uri="{FF2B5EF4-FFF2-40B4-BE49-F238E27FC236}">
                <a16:creationId xmlns:a16="http://schemas.microsoft.com/office/drawing/2014/main" id="{BFA61EB1-EBD5-C9CA-2C72-8BC570F57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79" y="1253331"/>
            <a:ext cx="41388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4644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C9790-D2F2-1C3E-63A4-0B0F4081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TW" dirty="0"/>
              <a:t>Project example 1- Design a reporter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7485C-C216-23FF-1942-98D66A11F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95" y="4965978"/>
            <a:ext cx="11627787" cy="384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E70B0F-C064-2CCD-BF6C-4874A8A36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060" y="4148792"/>
            <a:ext cx="2041817" cy="1265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7E0211-9863-C395-A558-DF79E9721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732" y="4608315"/>
            <a:ext cx="660400" cy="50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C65C84-BAC3-DD67-3005-AFB25FFE5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711" y="4608315"/>
            <a:ext cx="793752" cy="508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BA19CD4-A014-C20F-F4B2-70AA1BEDC890}"/>
              </a:ext>
            </a:extLst>
          </p:cNvPr>
          <p:cNvGrpSpPr/>
          <p:nvPr/>
        </p:nvGrpSpPr>
        <p:grpSpPr>
          <a:xfrm>
            <a:off x="8019132" y="4604049"/>
            <a:ext cx="2146844" cy="500598"/>
            <a:chOff x="8019132" y="4604049"/>
            <a:chExt cx="2146844" cy="50059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79B6A26-EF58-C40D-C441-FDD37C6A6537}"/>
                </a:ext>
              </a:extLst>
            </p:cNvPr>
            <p:cNvSpPr/>
            <p:nvPr/>
          </p:nvSpPr>
          <p:spPr>
            <a:xfrm>
              <a:off x="8019132" y="4604049"/>
              <a:ext cx="2146844" cy="50059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A0265E-6DDD-608B-B0D9-504B9322B3C8}"/>
                </a:ext>
              </a:extLst>
            </p:cNvPr>
            <p:cNvSpPr txBox="1"/>
            <p:nvPr/>
          </p:nvSpPr>
          <p:spPr>
            <a:xfrm>
              <a:off x="8459401" y="4718030"/>
              <a:ext cx="1105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b="1" dirty="0"/>
                <a:t>Reporter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6FC2A5-8555-BCC3-D859-863986602DCB}"/>
              </a:ext>
            </a:extLst>
          </p:cNvPr>
          <p:cNvSpPr txBox="1"/>
          <p:nvPr/>
        </p:nvSpPr>
        <p:spPr>
          <a:xfrm>
            <a:off x="6918463" y="2890391"/>
            <a:ext cx="42526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</a:t>
            </a:r>
            <a:r>
              <a:rPr lang="en-TW" sz="3200" dirty="0"/>
              <a:t>x: Fluorescent protein</a:t>
            </a:r>
          </a:p>
          <a:p>
            <a:r>
              <a:rPr lang="en-TW" sz="3200" dirty="0"/>
              <a:t>        ,ß-galactosidase</a:t>
            </a:r>
          </a:p>
        </p:txBody>
      </p:sp>
    </p:spTree>
    <p:extLst>
      <p:ext uri="{BB962C8B-B14F-4D97-AF65-F5344CB8AC3E}">
        <p14:creationId xmlns:p14="http://schemas.microsoft.com/office/powerpoint/2010/main" val="5231233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5BEA9-E420-0145-AB15-0A46B7199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AEB55-8258-AC5C-1CAB-7A0DB313E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TW" dirty="0"/>
              <a:t>Project example 1- Design a reporter</a:t>
            </a:r>
          </a:p>
        </p:txBody>
      </p:sp>
      <p:pic>
        <p:nvPicPr>
          <p:cNvPr id="20482" name="Picture 2" descr="a) The hydrolysis of X-Gal catalyzed by β-galactosidase. (b)... | Download  Scientific Diagram">
            <a:extLst>
              <a:ext uri="{FF2B5EF4-FFF2-40B4-BE49-F238E27FC236}">
                <a16:creationId xmlns:a16="http://schemas.microsoft.com/office/drawing/2014/main" id="{ECD54C6C-5CF8-CC06-2C54-1388CF749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370" y="1690688"/>
            <a:ext cx="5182862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6963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84C8D-A8F7-CDED-0BBE-5DADD2358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65873" cy="1325563"/>
          </a:xfrm>
        </p:spPr>
        <p:txBody>
          <a:bodyPr/>
          <a:lstStyle/>
          <a:p>
            <a:r>
              <a:rPr lang="en-TW" dirty="0"/>
              <a:t>Project example 2 – Design a zinc finger protein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052585-E026-D3FB-F366-9B7D97544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95" y="4965978"/>
            <a:ext cx="11627787" cy="384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BD9A73-8E1C-7737-B731-FA277C8E0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060" y="4148792"/>
            <a:ext cx="2041817" cy="1265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DD94F5-91C0-4026-4EE3-8133A9CF9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732" y="4608315"/>
            <a:ext cx="6604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052DCF-635A-283F-17F6-618225D28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711" y="4608315"/>
            <a:ext cx="793752" cy="50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BB0769-3145-F181-FCE5-EB47F2114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5732" y="4608315"/>
            <a:ext cx="1091930" cy="496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BDE190-7FCD-D238-D728-BF8479BE7075}"/>
              </a:ext>
            </a:extLst>
          </p:cNvPr>
          <p:cNvSpPr txBox="1"/>
          <p:nvPr/>
        </p:nvSpPr>
        <p:spPr>
          <a:xfrm>
            <a:off x="5110310" y="4673600"/>
            <a:ext cx="93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b="1" dirty="0"/>
              <a:t>ZF BS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842018-2507-D9A9-307F-04A7C895D7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3429000"/>
            <a:ext cx="1143000" cy="12446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A7FDFA5-43D7-FB54-87AA-AC47FA94BC82}"/>
              </a:ext>
            </a:extLst>
          </p:cNvPr>
          <p:cNvGrpSpPr/>
          <p:nvPr/>
        </p:nvGrpSpPr>
        <p:grpSpPr>
          <a:xfrm>
            <a:off x="8019132" y="4604049"/>
            <a:ext cx="2146844" cy="500598"/>
            <a:chOff x="8019132" y="4604049"/>
            <a:chExt cx="2146844" cy="5005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199A88-3FBF-B387-349C-AB527EC0DFA0}"/>
                </a:ext>
              </a:extLst>
            </p:cNvPr>
            <p:cNvSpPr/>
            <p:nvPr/>
          </p:nvSpPr>
          <p:spPr>
            <a:xfrm>
              <a:off x="8019132" y="4604049"/>
              <a:ext cx="2146844" cy="50059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9C7861-A355-AF5D-1E6B-1AA053867902}"/>
                </a:ext>
              </a:extLst>
            </p:cNvPr>
            <p:cNvSpPr txBox="1"/>
            <p:nvPr/>
          </p:nvSpPr>
          <p:spPr>
            <a:xfrm>
              <a:off x="8459401" y="4718030"/>
              <a:ext cx="1105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b="1" dirty="0"/>
                <a:t>Reporter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17342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B31F3BBC-DBC9-7F59-30D6-943C8A9399C8}"/>
              </a:ext>
            </a:extLst>
          </p:cNvPr>
          <p:cNvSpPr/>
          <p:nvPr/>
        </p:nvSpPr>
        <p:spPr>
          <a:xfrm>
            <a:off x="8235738" y="3043570"/>
            <a:ext cx="315869" cy="640798"/>
          </a:xfrm>
          <a:custGeom>
            <a:avLst/>
            <a:gdLst>
              <a:gd name="connsiteX0" fmla="*/ 7894 w 315869"/>
              <a:gd name="connsiteY0" fmla="*/ 2623 h 640798"/>
              <a:gd name="connsiteX1" fmla="*/ 45994 w 315869"/>
              <a:gd name="connsiteY1" fmla="*/ 8973 h 640798"/>
              <a:gd name="connsiteX2" fmla="*/ 71394 w 315869"/>
              <a:gd name="connsiteY2" fmla="*/ 15323 h 640798"/>
              <a:gd name="connsiteX3" fmla="*/ 90444 w 315869"/>
              <a:gd name="connsiteY3" fmla="*/ 18498 h 640798"/>
              <a:gd name="connsiteX4" fmla="*/ 115844 w 315869"/>
              <a:gd name="connsiteY4" fmla="*/ 24848 h 640798"/>
              <a:gd name="connsiteX5" fmla="*/ 128544 w 315869"/>
              <a:gd name="connsiteY5" fmla="*/ 28023 h 640798"/>
              <a:gd name="connsiteX6" fmla="*/ 144419 w 315869"/>
              <a:gd name="connsiteY6" fmla="*/ 31198 h 640798"/>
              <a:gd name="connsiteX7" fmla="*/ 172994 w 315869"/>
              <a:gd name="connsiteY7" fmla="*/ 37548 h 640798"/>
              <a:gd name="connsiteX8" fmla="*/ 214269 w 315869"/>
              <a:gd name="connsiteY8" fmla="*/ 43898 h 640798"/>
              <a:gd name="connsiteX9" fmla="*/ 230144 w 315869"/>
              <a:gd name="connsiteY9" fmla="*/ 47073 h 640798"/>
              <a:gd name="connsiteX10" fmla="*/ 271419 w 315869"/>
              <a:gd name="connsiteY10" fmla="*/ 56598 h 640798"/>
              <a:gd name="connsiteX11" fmla="*/ 315869 w 315869"/>
              <a:gd name="connsiteY11" fmla="*/ 59773 h 640798"/>
              <a:gd name="connsiteX12" fmla="*/ 309519 w 315869"/>
              <a:gd name="connsiteY12" fmla="*/ 126448 h 640798"/>
              <a:gd name="connsiteX13" fmla="*/ 303169 w 315869"/>
              <a:gd name="connsiteY13" fmla="*/ 177248 h 640798"/>
              <a:gd name="connsiteX14" fmla="*/ 299994 w 315869"/>
              <a:gd name="connsiteY14" fmla="*/ 196298 h 640798"/>
              <a:gd name="connsiteX15" fmla="*/ 290469 w 315869"/>
              <a:gd name="connsiteY15" fmla="*/ 269323 h 640798"/>
              <a:gd name="connsiteX16" fmla="*/ 287294 w 315869"/>
              <a:gd name="connsiteY16" fmla="*/ 291548 h 640798"/>
              <a:gd name="connsiteX17" fmla="*/ 284119 w 315869"/>
              <a:gd name="connsiteY17" fmla="*/ 323298 h 640798"/>
              <a:gd name="connsiteX18" fmla="*/ 277769 w 315869"/>
              <a:gd name="connsiteY18" fmla="*/ 342348 h 640798"/>
              <a:gd name="connsiteX19" fmla="*/ 271419 w 315869"/>
              <a:gd name="connsiteY19" fmla="*/ 361398 h 640798"/>
              <a:gd name="connsiteX20" fmla="*/ 268244 w 315869"/>
              <a:gd name="connsiteY20" fmla="*/ 370923 h 640798"/>
              <a:gd name="connsiteX21" fmla="*/ 265069 w 315869"/>
              <a:gd name="connsiteY21" fmla="*/ 396323 h 640798"/>
              <a:gd name="connsiteX22" fmla="*/ 252369 w 315869"/>
              <a:gd name="connsiteY22" fmla="*/ 440773 h 640798"/>
              <a:gd name="connsiteX23" fmla="*/ 239669 w 315869"/>
              <a:gd name="connsiteY23" fmla="*/ 478873 h 640798"/>
              <a:gd name="connsiteX24" fmla="*/ 236494 w 315869"/>
              <a:gd name="connsiteY24" fmla="*/ 488398 h 640798"/>
              <a:gd name="connsiteX25" fmla="*/ 233319 w 315869"/>
              <a:gd name="connsiteY25" fmla="*/ 504273 h 640798"/>
              <a:gd name="connsiteX26" fmla="*/ 226969 w 315869"/>
              <a:gd name="connsiteY26" fmla="*/ 513798 h 640798"/>
              <a:gd name="connsiteX27" fmla="*/ 220619 w 315869"/>
              <a:gd name="connsiteY27" fmla="*/ 532848 h 640798"/>
              <a:gd name="connsiteX28" fmla="*/ 217444 w 315869"/>
              <a:gd name="connsiteY28" fmla="*/ 574123 h 640798"/>
              <a:gd name="connsiteX29" fmla="*/ 214269 w 315869"/>
              <a:gd name="connsiteY29" fmla="*/ 593173 h 640798"/>
              <a:gd name="connsiteX30" fmla="*/ 204744 w 315869"/>
              <a:gd name="connsiteY30" fmla="*/ 602698 h 640798"/>
              <a:gd name="connsiteX31" fmla="*/ 198394 w 315869"/>
              <a:gd name="connsiteY31" fmla="*/ 612223 h 640798"/>
              <a:gd name="connsiteX32" fmla="*/ 179344 w 315869"/>
              <a:gd name="connsiteY32" fmla="*/ 624923 h 640798"/>
              <a:gd name="connsiteX33" fmla="*/ 169819 w 315869"/>
              <a:gd name="connsiteY33" fmla="*/ 631273 h 640798"/>
              <a:gd name="connsiteX34" fmla="*/ 160294 w 315869"/>
              <a:gd name="connsiteY34" fmla="*/ 637623 h 640798"/>
              <a:gd name="connsiteX35" fmla="*/ 150769 w 315869"/>
              <a:gd name="connsiteY35" fmla="*/ 640798 h 640798"/>
              <a:gd name="connsiteX36" fmla="*/ 119019 w 315869"/>
              <a:gd name="connsiteY36" fmla="*/ 618573 h 640798"/>
              <a:gd name="connsiteX37" fmla="*/ 112669 w 315869"/>
              <a:gd name="connsiteY37" fmla="*/ 599523 h 640798"/>
              <a:gd name="connsiteX38" fmla="*/ 115844 w 315869"/>
              <a:gd name="connsiteY38" fmla="*/ 583648 h 640798"/>
              <a:gd name="connsiteX39" fmla="*/ 122194 w 315869"/>
              <a:gd name="connsiteY39" fmla="*/ 564598 h 640798"/>
              <a:gd name="connsiteX40" fmla="*/ 112669 w 315869"/>
              <a:gd name="connsiteY40" fmla="*/ 555073 h 640798"/>
              <a:gd name="connsiteX41" fmla="*/ 99969 w 315869"/>
              <a:gd name="connsiteY41" fmla="*/ 551898 h 640798"/>
              <a:gd name="connsiteX42" fmla="*/ 87269 w 315869"/>
              <a:gd name="connsiteY42" fmla="*/ 532848 h 640798"/>
              <a:gd name="connsiteX43" fmla="*/ 80919 w 315869"/>
              <a:gd name="connsiteY43" fmla="*/ 523323 h 640798"/>
              <a:gd name="connsiteX44" fmla="*/ 74569 w 315869"/>
              <a:gd name="connsiteY44" fmla="*/ 513798 h 640798"/>
              <a:gd name="connsiteX45" fmla="*/ 65044 w 315869"/>
              <a:gd name="connsiteY45" fmla="*/ 494748 h 640798"/>
              <a:gd name="connsiteX46" fmla="*/ 61869 w 315869"/>
              <a:gd name="connsiteY46" fmla="*/ 475698 h 640798"/>
              <a:gd name="connsiteX47" fmla="*/ 49169 w 315869"/>
              <a:gd name="connsiteY47" fmla="*/ 472523 h 640798"/>
              <a:gd name="connsiteX48" fmla="*/ 42819 w 315869"/>
              <a:gd name="connsiteY48" fmla="*/ 462998 h 640798"/>
              <a:gd name="connsiteX49" fmla="*/ 55519 w 315869"/>
              <a:gd name="connsiteY49" fmla="*/ 447123 h 640798"/>
              <a:gd name="connsiteX50" fmla="*/ 65044 w 315869"/>
              <a:gd name="connsiteY50" fmla="*/ 428073 h 640798"/>
              <a:gd name="connsiteX51" fmla="*/ 61869 w 315869"/>
              <a:gd name="connsiteY51" fmla="*/ 405848 h 640798"/>
              <a:gd name="connsiteX52" fmla="*/ 52344 w 315869"/>
              <a:gd name="connsiteY52" fmla="*/ 396323 h 640798"/>
              <a:gd name="connsiteX53" fmla="*/ 49169 w 315869"/>
              <a:gd name="connsiteY53" fmla="*/ 380448 h 640798"/>
              <a:gd name="connsiteX54" fmla="*/ 45994 w 315869"/>
              <a:gd name="connsiteY54" fmla="*/ 370923 h 640798"/>
              <a:gd name="connsiteX55" fmla="*/ 42819 w 315869"/>
              <a:gd name="connsiteY55" fmla="*/ 348698 h 640798"/>
              <a:gd name="connsiteX56" fmla="*/ 36469 w 315869"/>
              <a:gd name="connsiteY56" fmla="*/ 339173 h 640798"/>
              <a:gd name="connsiteX57" fmla="*/ 42819 w 315869"/>
              <a:gd name="connsiteY57" fmla="*/ 320123 h 640798"/>
              <a:gd name="connsiteX58" fmla="*/ 36469 w 315869"/>
              <a:gd name="connsiteY58" fmla="*/ 285198 h 640798"/>
              <a:gd name="connsiteX59" fmla="*/ 30119 w 315869"/>
              <a:gd name="connsiteY59" fmla="*/ 275673 h 640798"/>
              <a:gd name="connsiteX60" fmla="*/ 33294 w 315869"/>
              <a:gd name="connsiteY60" fmla="*/ 259798 h 640798"/>
              <a:gd name="connsiteX61" fmla="*/ 26944 w 315869"/>
              <a:gd name="connsiteY61" fmla="*/ 224873 h 640798"/>
              <a:gd name="connsiteX62" fmla="*/ 20594 w 315869"/>
              <a:gd name="connsiteY62" fmla="*/ 215348 h 640798"/>
              <a:gd name="connsiteX63" fmla="*/ 14244 w 315869"/>
              <a:gd name="connsiteY63" fmla="*/ 180423 h 640798"/>
              <a:gd name="connsiteX64" fmla="*/ 11069 w 315869"/>
              <a:gd name="connsiteY64" fmla="*/ 167723 h 640798"/>
              <a:gd name="connsiteX65" fmla="*/ 14244 w 315869"/>
              <a:gd name="connsiteY65" fmla="*/ 155023 h 640798"/>
              <a:gd name="connsiteX66" fmla="*/ 7894 w 315869"/>
              <a:gd name="connsiteY66" fmla="*/ 123273 h 640798"/>
              <a:gd name="connsiteX67" fmla="*/ 4719 w 315869"/>
              <a:gd name="connsiteY67" fmla="*/ 85173 h 640798"/>
              <a:gd name="connsiteX68" fmla="*/ 7894 w 315869"/>
              <a:gd name="connsiteY68" fmla="*/ 75648 h 640798"/>
              <a:gd name="connsiteX69" fmla="*/ 1544 w 315869"/>
              <a:gd name="connsiteY69" fmla="*/ 53423 h 640798"/>
              <a:gd name="connsiteX70" fmla="*/ 7894 w 315869"/>
              <a:gd name="connsiteY70" fmla="*/ 2623 h 64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15869" h="640798">
                <a:moveTo>
                  <a:pt x="7894" y="2623"/>
                </a:moveTo>
                <a:cubicBezTo>
                  <a:pt x="15302" y="-4785"/>
                  <a:pt x="30905" y="5491"/>
                  <a:pt x="45994" y="8973"/>
                </a:cubicBezTo>
                <a:cubicBezTo>
                  <a:pt x="54498" y="10935"/>
                  <a:pt x="62786" y="13888"/>
                  <a:pt x="71394" y="15323"/>
                </a:cubicBezTo>
                <a:cubicBezTo>
                  <a:pt x="77744" y="16381"/>
                  <a:pt x="84149" y="17149"/>
                  <a:pt x="90444" y="18498"/>
                </a:cubicBezTo>
                <a:cubicBezTo>
                  <a:pt x="98978" y="20327"/>
                  <a:pt x="107377" y="22731"/>
                  <a:pt x="115844" y="24848"/>
                </a:cubicBezTo>
                <a:cubicBezTo>
                  <a:pt x="120077" y="25906"/>
                  <a:pt x="124265" y="27167"/>
                  <a:pt x="128544" y="28023"/>
                </a:cubicBezTo>
                <a:cubicBezTo>
                  <a:pt x="133836" y="29081"/>
                  <a:pt x="139151" y="30027"/>
                  <a:pt x="144419" y="31198"/>
                </a:cubicBezTo>
                <a:cubicBezTo>
                  <a:pt x="161544" y="35004"/>
                  <a:pt x="153842" y="34356"/>
                  <a:pt x="172994" y="37548"/>
                </a:cubicBezTo>
                <a:cubicBezTo>
                  <a:pt x="215805" y="44683"/>
                  <a:pt x="175611" y="36869"/>
                  <a:pt x="214269" y="43898"/>
                </a:cubicBezTo>
                <a:cubicBezTo>
                  <a:pt x="219578" y="44863"/>
                  <a:pt x="224909" y="45764"/>
                  <a:pt x="230144" y="47073"/>
                </a:cubicBezTo>
                <a:cubicBezTo>
                  <a:pt x="251310" y="52365"/>
                  <a:pt x="231866" y="53773"/>
                  <a:pt x="271419" y="56598"/>
                </a:cubicBezTo>
                <a:lnTo>
                  <a:pt x="315869" y="59773"/>
                </a:lnTo>
                <a:cubicBezTo>
                  <a:pt x="306408" y="88156"/>
                  <a:pt x="314320" y="61636"/>
                  <a:pt x="309519" y="126448"/>
                </a:cubicBezTo>
                <a:cubicBezTo>
                  <a:pt x="308504" y="140146"/>
                  <a:pt x="305367" y="162961"/>
                  <a:pt x="303169" y="177248"/>
                </a:cubicBezTo>
                <a:cubicBezTo>
                  <a:pt x="302190" y="183611"/>
                  <a:pt x="300973" y="189935"/>
                  <a:pt x="299994" y="196298"/>
                </a:cubicBezTo>
                <a:cubicBezTo>
                  <a:pt x="293611" y="237790"/>
                  <a:pt x="299560" y="205685"/>
                  <a:pt x="290469" y="269323"/>
                </a:cubicBezTo>
                <a:cubicBezTo>
                  <a:pt x="289411" y="276731"/>
                  <a:pt x="288168" y="284116"/>
                  <a:pt x="287294" y="291548"/>
                </a:cubicBezTo>
                <a:cubicBezTo>
                  <a:pt x="286051" y="302111"/>
                  <a:pt x="286079" y="312844"/>
                  <a:pt x="284119" y="323298"/>
                </a:cubicBezTo>
                <a:cubicBezTo>
                  <a:pt x="282885" y="329877"/>
                  <a:pt x="279886" y="335998"/>
                  <a:pt x="277769" y="342348"/>
                </a:cubicBezTo>
                <a:lnTo>
                  <a:pt x="271419" y="361398"/>
                </a:lnTo>
                <a:lnTo>
                  <a:pt x="268244" y="370923"/>
                </a:lnTo>
                <a:cubicBezTo>
                  <a:pt x="267186" y="379390"/>
                  <a:pt x="266641" y="387937"/>
                  <a:pt x="265069" y="396323"/>
                </a:cubicBezTo>
                <a:cubicBezTo>
                  <a:pt x="261652" y="414548"/>
                  <a:pt x="257984" y="423927"/>
                  <a:pt x="252369" y="440773"/>
                </a:cubicBezTo>
                <a:lnTo>
                  <a:pt x="239669" y="478873"/>
                </a:lnTo>
                <a:cubicBezTo>
                  <a:pt x="238611" y="482048"/>
                  <a:pt x="237150" y="485116"/>
                  <a:pt x="236494" y="488398"/>
                </a:cubicBezTo>
                <a:cubicBezTo>
                  <a:pt x="235436" y="493690"/>
                  <a:pt x="235214" y="499220"/>
                  <a:pt x="233319" y="504273"/>
                </a:cubicBezTo>
                <a:cubicBezTo>
                  <a:pt x="231979" y="507846"/>
                  <a:pt x="228519" y="510311"/>
                  <a:pt x="226969" y="513798"/>
                </a:cubicBezTo>
                <a:cubicBezTo>
                  <a:pt x="224251" y="519915"/>
                  <a:pt x="220619" y="532848"/>
                  <a:pt x="220619" y="532848"/>
                </a:cubicBezTo>
                <a:cubicBezTo>
                  <a:pt x="219561" y="546606"/>
                  <a:pt x="218889" y="560400"/>
                  <a:pt x="217444" y="574123"/>
                </a:cubicBezTo>
                <a:cubicBezTo>
                  <a:pt x="216770" y="580525"/>
                  <a:pt x="216884" y="587290"/>
                  <a:pt x="214269" y="593173"/>
                </a:cubicBezTo>
                <a:cubicBezTo>
                  <a:pt x="212445" y="597276"/>
                  <a:pt x="207619" y="599249"/>
                  <a:pt x="204744" y="602698"/>
                </a:cubicBezTo>
                <a:cubicBezTo>
                  <a:pt x="202301" y="605629"/>
                  <a:pt x="201266" y="609710"/>
                  <a:pt x="198394" y="612223"/>
                </a:cubicBezTo>
                <a:cubicBezTo>
                  <a:pt x="192651" y="617249"/>
                  <a:pt x="185694" y="620690"/>
                  <a:pt x="179344" y="624923"/>
                </a:cubicBezTo>
                <a:lnTo>
                  <a:pt x="169819" y="631273"/>
                </a:lnTo>
                <a:cubicBezTo>
                  <a:pt x="166644" y="633390"/>
                  <a:pt x="163914" y="636416"/>
                  <a:pt x="160294" y="637623"/>
                </a:cubicBezTo>
                <a:lnTo>
                  <a:pt x="150769" y="640798"/>
                </a:lnTo>
                <a:cubicBezTo>
                  <a:pt x="131457" y="637579"/>
                  <a:pt x="126676" y="641544"/>
                  <a:pt x="119019" y="618573"/>
                </a:cubicBezTo>
                <a:lnTo>
                  <a:pt x="112669" y="599523"/>
                </a:lnTo>
                <a:cubicBezTo>
                  <a:pt x="113727" y="594231"/>
                  <a:pt x="114424" y="588854"/>
                  <a:pt x="115844" y="583648"/>
                </a:cubicBezTo>
                <a:cubicBezTo>
                  <a:pt x="117605" y="577190"/>
                  <a:pt x="122194" y="564598"/>
                  <a:pt x="122194" y="564598"/>
                </a:cubicBezTo>
                <a:cubicBezTo>
                  <a:pt x="119019" y="561423"/>
                  <a:pt x="116568" y="557301"/>
                  <a:pt x="112669" y="555073"/>
                </a:cubicBezTo>
                <a:cubicBezTo>
                  <a:pt x="108880" y="552908"/>
                  <a:pt x="103253" y="554771"/>
                  <a:pt x="99969" y="551898"/>
                </a:cubicBezTo>
                <a:cubicBezTo>
                  <a:pt x="94226" y="546872"/>
                  <a:pt x="91502" y="539198"/>
                  <a:pt x="87269" y="532848"/>
                </a:cubicBezTo>
                <a:lnTo>
                  <a:pt x="80919" y="523323"/>
                </a:lnTo>
                <a:cubicBezTo>
                  <a:pt x="78802" y="520148"/>
                  <a:pt x="75776" y="517418"/>
                  <a:pt x="74569" y="513798"/>
                </a:cubicBezTo>
                <a:cubicBezTo>
                  <a:pt x="70187" y="500653"/>
                  <a:pt x="73250" y="507058"/>
                  <a:pt x="65044" y="494748"/>
                </a:cubicBezTo>
                <a:cubicBezTo>
                  <a:pt x="63986" y="488398"/>
                  <a:pt x="65611" y="480936"/>
                  <a:pt x="61869" y="475698"/>
                </a:cubicBezTo>
                <a:cubicBezTo>
                  <a:pt x="59333" y="472147"/>
                  <a:pt x="52800" y="474944"/>
                  <a:pt x="49169" y="472523"/>
                </a:cubicBezTo>
                <a:cubicBezTo>
                  <a:pt x="45994" y="470406"/>
                  <a:pt x="44936" y="466173"/>
                  <a:pt x="42819" y="462998"/>
                </a:cubicBezTo>
                <a:cubicBezTo>
                  <a:pt x="49000" y="444455"/>
                  <a:pt x="41158" y="461484"/>
                  <a:pt x="55519" y="447123"/>
                </a:cubicBezTo>
                <a:cubicBezTo>
                  <a:pt x="61674" y="440968"/>
                  <a:pt x="62462" y="435820"/>
                  <a:pt x="65044" y="428073"/>
                </a:cubicBezTo>
                <a:cubicBezTo>
                  <a:pt x="63986" y="420665"/>
                  <a:pt x="64648" y="412796"/>
                  <a:pt x="61869" y="405848"/>
                </a:cubicBezTo>
                <a:cubicBezTo>
                  <a:pt x="60201" y="401679"/>
                  <a:pt x="54352" y="400339"/>
                  <a:pt x="52344" y="396323"/>
                </a:cubicBezTo>
                <a:cubicBezTo>
                  <a:pt x="49931" y="391496"/>
                  <a:pt x="50478" y="385683"/>
                  <a:pt x="49169" y="380448"/>
                </a:cubicBezTo>
                <a:cubicBezTo>
                  <a:pt x="48357" y="377201"/>
                  <a:pt x="47052" y="374098"/>
                  <a:pt x="45994" y="370923"/>
                </a:cubicBezTo>
                <a:cubicBezTo>
                  <a:pt x="44936" y="363515"/>
                  <a:pt x="44969" y="355866"/>
                  <a:pt x="42819" y="348698"/>
                </a:cubicBezTo>
                <a:cubicBezTo>
                  <a:pt x="41723" y="345043"/>
                  <a:pt x="36469" y="342989"/>
                  <a:pt x="36469" y="339173"/>
                </a:cubicBezTo>
                <a:cubicBezTo>
                  <a:pt x="36469" y="332480"/>
                  <a:pt x="42819" y="320123"/>
                  <a:pt x="42819" y="320123"/>
                </a:cubicBezTo>
                <a:cubicBezTo>
                  <a:pt x="41725" y="311367"/>
                  <a:pt x="41363" y="294987"/>
                  <a:pt x="36469" y="285198"/>
                </a:cubicBezTo>
                <a:cubicBezTo>
                  <a:pt x="34762" y="281785"/>
                  <a:pt x="32236" y="278848"/>
                  <a:pt x="30119" y="275673"/>
                </a:cubicBezTo>
                <a:cubicBezTo>
                  <a:pt x="31177" y="270381"/>
                  <a:pt x="33294" y="265194"/>
                  <a:pt x="33294" y="259798"/>
                </a:cubicBezTo>
                <a:cubicBezTo>
                  <a:pt x="33294" y="258609"/>
                  <a:pt x="27976" y="227626"/>
                  <a:pt x="26944" y="224873"/>
                </a:cubicBezTo>
                <a:cubicBezTo>
                  <a:pt x="25604" y="221300"/>
                  <a:pt x="22711" y="218523"/>
                  <a:pt x="20594" y="215348"/>
                </a:cubicBezTo>
                <a:cubicBezTo>
                  <a:pt x="13393" y="186543"/>
                  <a:pt x="21828" y="222136"/>
                  <a:pt x="14244" y="180423"/>
                </a:cubicBezTo>
                <a:cubicBezTo>
                  <a:pt x="13463" y="176130"/>
                  <a:pt x="12127" y="171956"/>
                  <a:pt x="11069" y="167723"/>
                </a:cubicBezTo>
                <a:cubicBezTo>
                  <a:pt x="12127" y="163490"/>
                  <a:pt x="14244" y="159387"/>
                  <a:pt x="14244" y="155023"/>
                </a:cubicBezTo>
                <a:cubicBezTo>
                  <a:pt x="14244" y="140430"/>
                  <a:pt x="11804" y="135003"/>
                  <a:pt x="7894" y="123273"/>
                </a:cubicBezTo>
                <a:cubicBezTo>
                  <a:pt x="6836" y="110573"/>
                  <a:pt x="4719" y="97917"/>
                  <a:pt x="4719" y="85173"/>
                </a:cubicBezTo>
                <a:cubicBezTo>
                  <a:pt x="4719" y="81826"/>
                  <a:pt x="7894" y="78995"/>
                  <a:pt x="7894" y="75648"/>
                </a:cubicBezTo>
                <a:cubicBezTo>
                  <a:pt x="7894" y="71661"/>
                  <a:pt x="3041" y="57915"/>
                  <a:pt x="1544" y="53423"/>
                </a:cubicBezTo>
                <a:cubicBezTo>
                  <a:pt x="-1894" y="25923"/>
                  <a:pt x="486" y="10031"/>
                  <a:pt x="7894" y="262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93535E-7DD6-C770-8FBD-F2DACBE6C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Project example 3- Design a diagnostic tool</a:t>
            </a:r>
          </a:p>
        </p:txBody>
      </p:sp>
      <p:pic>
        <p:nvPicPr>
          <p:cNvPr id="5" name="Picture 4" descr="A diagram of a dna molecule&#10;&#10;Description automatically generated">
            <a:extLst>
              <a:ext uri="{FF2B5EF4-FFF2-40B4-BE49-F238E27FC236}">
                <a16:creationId xmlns:a16="http://schemas.microsoft.com/office/drawing/2014/main" id="{06B08AB2-2321-9BE6-04DE-7327ECF1B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18" y="1984085"/>
            <a:ext cx="3797300" cy="4025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4DE69-0B24-52D7-EC88-0E7C3204B30E}"/>
              </a:ext>
            </a:extLst>
          </p:cNvPr>
          <p:cNvSpPr txBox="1"/>
          <p:nvPr/>
        </p:nvSpPr>
        <p:spPr>
          <a:xfrm>
            <a:off x="534555" y="6072549"/>
            <a:ext cx="504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400" dirty="0"/>
              <a:t>Drug induce transcription translation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E08243-BB21-46F3-26F8-64BE318AA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272" y="4716596"/>
            <a:ext cx="6414655" cy="384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ECB7F4-C405-35C8-1E8A-5FA434D87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563" y="3917026"/>
            <a:ext cx="2041817" cy="1265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6AD6A-90F1-737C-A553-AC0A17E48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654" y="4358933"/>
            <a:ext cx="660400" cy="50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1567E-D183-9F27-B4FA-4172BA559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6633" y="4358933"/>
            <a:ext cx="793752" cy="508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71A78E-3997-A40D-0385-2025D7C12897}"/>
              </a:ext>
            </a:extLst>
          </p:cNvPr>
          <p:cNvGrpSpPr/>
          <p:nvPr/>
        </p:nvGrpSpPr>
        <p:grpSpPr>
          <a:xfrm>
            <a:off x="9061054" y="4354667"/>
            <a:ext cx="2146844" cy="500598"/>
            <a:chOff x="8019132" y="4604049"/>
            <a:chExt cx="2146844" cy="50059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1301A9-8ADE-E6C5-4216-C78472E812DC}"/>
                </a:ext>
              </a:extLst>
            </p:cNvPr>
            <p:cNvSpPr/>
            <p:nvPr/>
          </p:nvSpPr>
          <p:spPr>
            <a:xfrm>
              <a:off x="8019132" y="4604049"/>
              <a:ext cx="2146844" cy="50059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7C6939-E6AD-4F89-B4CC-3C0F62CBC1E9}"/>
                </a:ext>
              </a:extLst>
            </p:cNvPr>
            <p:cNvSpPr txBox="1"/>
            <p:nvPr/>
          </p:nvSpPr>
          <p:spPr>
            <a:xfrm>
              <a:off x="8459401" y="4718030"/>
              <a:ext cx="1105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b="1" dirty="0"/>
                <a:t>Reporter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DFA15B-B582-6C66-F6F1-3146E0C6128A}"/>
              </a:ext>
            </a:extLst>
          </p:cNvPr>
          <p:cNvGrpSpPr/>
          <p:nvPr/>
        </p:nvGrpSpPr>
        <p:grpSpPr>
          <a:xfrm>
            <a:off x="8052860" y="2499067"/>
            <a:ext cx="2411388" cy="1254784"/>
            <a:chOff x="8052860" y="2499067"/>
            <a:chExt cx="2411388" cy="125478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59BE157-0970-5C75-D381-FE0C3AD2B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52860" y="2499067"/>
              <a:ext cx="695587" cy="125478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175FEF-B020-4501-3CDA-EB2AFA72419B}"/>
                </a:ext>
              </a:extLst>
            </p:cNvPr>
            <p:cNvSpPr txBox="1"/>
            <p:nvPr/>
          </p:nvSpPr>
          <p:spPr>
            <a:xfrm>
              <a:off x="8610599" y="3281269"/>
              <a:ext cx="1853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Diagnostic PURE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7DB456-AA6F-BB66-D44A-D29522F3803F}"/>
              </a:ext>
            </a:extLst>
          </p:cNvPr>
          <p:cNvGrpSpPr/>
          <p:nvPr/>
        </p:nvGrpSpPr>
        <p:grpSpPr>
          <a:xfrm>
            <a:off x="6687926" y="1910211"/>
            <a:ext cx="1364934" cy="588856"/>
            <a:chOff x="6687926" y="1910211"/>
            <a:chExt cx="1364934" cy="588856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8DEC8CE-1B00-3D2C-234F-A710E4001686}"/>
                </a:ext>
              </a:extLst>
            </p:cNvPr>
            <p:cNvCxnSpPr/>
            <p:nvPr/>
          </p:nvCxnSpPr>
          <p:spPr>
            <a:xfrm>
              <a:off x="7417380" y="2161309"/>
              <a:ext cx="635480" cy="3377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DCE4D5-512F-6C5B-A617-A92F0AAAED73}"/>
                </a:ext>
              </a:extLst>
            </p:cNvPr>
            <p:cNvSpPr txBox="1"/>
            <p:nvPr/>
          </p:nvSpPr>
          <p:spPr>
            <a:xfrm>
              <a:off x="6687926" y="1910211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Drug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2996243-11BE-630C-F53D-6285830EA13A}"/>
              </a:ext>
            </a:extLst>
          </p:cNvPr>
          <p:cNvSpPr txBox="1"/>
          <p:nvPr/>
        </p:nvSpPr>
        <p:spPr>
          <a:xfrm>
            <a:off x="5906022" y="5666503"/>
            <a:ext cx="61001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Marchand, Anthony, et al. "Targeting protein-ligand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neosurfaces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using a generalizable deep learning approach." 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bioRxiv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(2024): 2024-03.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81930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6882B-D8EA-B3D3-A841-BBF32B37B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What we will provide for project?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00466-B9CD-8EC0-826E-29DF1DE5D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TW" dirty="0"/>
              <a:t>1-2 gene fragments you design (&lt;1000bp)</a:t>
            </a:r>
          </a:p>
          <a:p>
            <a:r>
              <a:rPr lang="en-TW" dirty="0"/>
              <a:t>Reagents in LBNC (discuss with TA)</a:t>
            </a:r>
          </a:p>
          <a:p>
            <a:pPr lvl="1"/>
            <a:r>
              <a:rPr lang="en-TW" dirty="0"/>
              <a:t>Small molecule sensor protein</a:t>
            </a:r>
          </a:p>
          <a:p>
            <a:pPr lvl="1"/>
            <a:r>
              <a:rPr lang="en-US" dirty="0"/>
              <a:t>F</a:t>
            </a:r>
            <a:r>
              <a:rPr lang="en-TW" dirty="0"/>
              <a:t>luorescent protein DNA fragments</a:t>
            </a:r>
          </a:p>
          <a:p>
            <a:r>
              <a:rPr lang="en-TW" dirty="0"/>
              <a:t>Instruments in LBNC and DLL lab</a:t>
            </a:r>
          </a:p>
          <a:p>
            <a:pPr lvl="1"/>
            <a:r>
              <a:rPr lang="en-US" dirty="0"/>
              <a:t>P</a:t>
            </a:r>
            <a:r>
              <a:rPr lang="en-TW" dirty="0"/>
              <a:t>late reader</a:t>
            </a:r>
          </a:p>
          <a:p>
            <a:pPr lvl="1"/>
            <a:r>
              <a:rPr lang="en-US" dirty="0"/>
              <a:t>G</a:t>
            </a:r>
            <a:r>
              <a:rPr lang="en-TW" dirty="0"/>
              <a:t>el imager</a:t>
            </a:r>
          </a:p>
        </p:txBody>
      </p:sp>
    </p:spTree>
    <p:extLst>
      <p:ext uri="{BB962C8B-B14F-4D97-AF65-F5344CB8AC3E}">
        <p14:creationId xmlns:p14="http://schemas.microsoft.com/office/powerpoint/2010/main" val="39790236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C9582-7085-AB48-8ADE-DB571E0D8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What do you have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07EA0-B479-B43F-8926-1831E9A88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TW" dirty="0"/>
              <a:t>2 presenations (before and after the project)</a:t>
            </a:r>
          </a:p>
          <a:p>
            <a:r>
              <a:rPr lang="en-US" dirty="0"/>
              <a:t>1 p</a:t>
            </a:r>
            <a:r>
              <a:rPr lang="en-TW" dirty="0"/>
              <a:t>roject report (per group)</a:t>
            </a:r>
          </a:p>
        </p:txBody>
      </p:sp>
    </p:spTree>
    <p:extLst>
      <p:ext uri="{BB962C8B-B14F-4D97-AF65-F5344CB8AC3E}">
        <p14:creationId xmlns:p14="http://schemas.microsoft.com/office/powerpoint/2010/main" val="40787130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3391C-383E-389F-711F-21D46206E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D6B1-25EB-77C5-92E7-7A63D57B9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05930"/>
            <a:ext cx="10515600" cy="1325563"/>
          </a:xfrm>
        </p:spPr>
        <p:txBody>
          <a:bodyPr/>
          <a:lstStyle/>
          <a:p>
            <a:r>
              <a:rPr lang="en-TW" dirty="0"/>
              <a:t>Schedule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252EA4-5214-45A5-ADA8-246965334149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983673"/>
          <a:ext cx="8227867" cy="5509586"/>
        </p:xfrm>
        <a:graphic>
          <a:graphicData uri="http://schemas.openxmlformats.org/drawingml/2006/table">
            <a:tbl>
              <a:tblPr/>
              <a:tblGrid>
                <a:gridCol w="1243059">
                  <a:extLst>
                    <a:ext uri="{9D8B030D-6E8A-4147-A177-3AD203B41FA5}">
                      <a16:colId xmlns:a16="http://schemas.microsoft.com/office/drawing/2014/main" val="955108276"/>
                    </a:ext>
                  </a:extLst>
                </a:gridCol>
                <a:gridCol w="2232702">
                  <a:extLst>
                    <a:ext uri="{9D8B030D-6E8A-4147-A177-3AD203B41FA5}">
                      <a16:colId xmlns:a16="http://schemas.microsoft.com/office/drawing/2014/main" val="3544906538"/>
                    </a:ext>
                  </a:extLst>
                </a:gridCol>
                <a:gridCol w="4752106">
                  <a:extLst>
                    <a:ext uri="{9D8B030D-6E8A-4147-A177-3AD203B41FA5}">
                      <a16:colId xmlns:a16="http://schemas.microsoft.com/office/drawing/2014/main" val="1969354774"/>
                    </a:ext>
                  </a:extLst>
                </a:gridCol>
              </a:tblGrid>
              <a:tr h="328816">
                <a:tc>
                  <a:txBody>
                    <a:bodyPr/>
                    <a:lstStyle/>
                    <a:p>
                      <a:pPr rtl="0" fontAlgn="b"/>
                      <a:endParaRPr lang="en-US" sz="14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dirty="0">
                          <a:effectLst/>
                        </a:rPr>
                        <a:t>Lecture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TW" dirty="0">
                          <a:effectLst/>
                        </a:rPr>
                        <a:t>Project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625896"/>
                  </a:ext>
                </a:extLst>
              </a:tr>
              <a:tr h="328816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Week 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Introduction to PURE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TW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264034"/>
                  </a:ext>
                </a:extLst>
              </a:tr>
              <a:tr h="319638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>
                          <a:effectLst/>
                          <a:latin typeface="Calibri" panose="020F0502020204030204" pitchFamily="34" charset="0"/>
                        </a:rPr>
                        <a:t>Week 2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Microbiology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Group allocation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478841"/>
                  </a:ext>
                </a:extLst>
              </a:tr>
              <a:tr h="328816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Week 3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Genetics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TW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225728"/>
                  </a:ext>
                </a:extLst>
              </a:tr>
              <a:tr h="328816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Week 4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Protein purification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TW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358620"/>
                  </a:ext>
                </a:extLst>
              </a:tr>
              <a:tr h="489214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Week 5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 err="1">
                          <a:effectLst/>
                        </a:rPr>
                        <a:t>Onepot</a:t>
                      </a:r>
                      <a:r>
                        <a:rPr lang="en-US" sz="1400" dirty="0">
                          <a:effectLst/>
                        </a:rPr>
                        <a:t> PURE protein production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Discussion of project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611353"/>
                  </a:ext>
                </a:extLst>
              </a:tr>
              <a:tr h="489214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>
                          <a:effectLst/>
                          <a:latin typeface="Calibri" panose="020F0502020204030204" pitchFamily="34" charset="0"/>
                        </a:rPr>
                        <a:t>Week 6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 err="1">
                          <a:effectLst/>
                        </a:rPr>
                        <a:t>Onepot</a:t>
                      </a:r>
                      <a:r>
                        <a:rPr lang="en-US" sz="1400" dirty="0">
                          <a:effectLst/>
                        </a:rPr>
                        <a:t> PURE protein purification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Discussion of project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395596"/>
                  </a:ext>
                </a:extLst>
              </a:tr>
              <a:tr h="489214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Week 7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 err="1">
                          <a:effectLst/>
                        </a:rPr>
                        <a:t>Onepot</a:t>
                      </a:r>
                      <a:r>
                        <a:rPr lang="en-US" sz="1400" dirty="0">
                          <a:effectLst/>
                        </a:rPr>
                        <a:t> PURE protein adjustment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Project presentation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194056"/>
                  </a:ext>
                </a:extLst>
              </a:tr>
              <a:tr h="319638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Week 8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Ribosome production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Project presentation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31350"/>
                  </a:ext>
                </a:extLst>
              </a:tr>
              <a:tr h="319638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Week 9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Ribosome purification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Order gene blocks for student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671706"/>
                  </a:ext>
                </a:extLst>
              </a:tr>
              <a:tr h="319638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Week 10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Ribosome adjustment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Project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297653"/>
                  </a:ext>
                </a:extLst>
              </a:tr>
              <a:tr h="489214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>
                          <a:effectLst/>
                          <a:latin typeface="Calibri" panose="020F0502020204030204" pitchFamily="34" charset="0"/>
                        </a:rPr>
                        <a:t>Week 11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PURE functional test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Project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49555"/>
                  </a:ext>
                </a:extLst>
              </a:tr>
              <a:tr h="319638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>
                          <a:effectLst/>
                          <a:latin typeface="Calibri" panose="020F0502020204030204" pitchFamily="34" charset="0"/>
                        </a:rPr>
                        <a:t>Week 12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4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>
                          <a:effectLst/>
                          <a:latin typeface="Calibri" panose="020F0502020204030204" pitchFamily="34" charset="0"/>
                        </a:rPr>
                        <a:t>Project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0336"/>
                  </a:ext>
                </a:extLst>
              </a:tr>
              <a:tr h="319638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>
                          <a:effectLst/>
                          <a:latin typeface="Calibri" panose="020F0502020204030204" pitchFamily="34" charset="0"/>
                        </a:rPr>
                        <a:t>Week 13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4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</a:rPr>
                        <a:t>Project presentation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516501"/>
                  </a:ext>
                </a:extLst>
              </a:tr>
              <a:tr h="319638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0">
                          <a:effectLst/>
                          <a:latin typeface="Calibri" panose="020F0502020204030204" pitchFamily="34" charset="0"/>
                        </a:rPr>
                        <a:t>Week 14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Final Exam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Final Exam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7421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EC58836-3149-C41E-4906-FAF46D8D451E}"/>
              </a:ext>
            </a:extLst>
          </p:cNvPr>
          <p:cNvGraphicFramePr>
            <a:graphicFrameLocks noGrp="1"/>
          </p:cNvGraphicFramePr>
          <p:nvPr/>
        </p:nvGraphicFramePr>
        <p:xfrm>
          <a:off x="8978769" y="2241075"/>
          <a:ext cx="2905125" cy="1318260"/>
        </p:xfrm>
        <a:graphic>
          <a:graphicData uri="http://schemas.openxmlformats.org/drawingml/2006/table">
            <a:tbl>
              <a:tblPr/>
              <a:tblGrid>
                <a:gridCol w="1952625">
                  <a:extLst>
                    <a:ext uri="{9D8B030D-6E8A-4147-A177-3AD203B41FA5}">
                      <a16:colId xmlns:a16="http://schemas.microsoft.com/office/drawing/2014/main" val="3746638535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1894179452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1">
                          <a:effectLst/>
                        </a:rPr>
                        <a:t>Grading method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TW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499436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Attendance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TW" sz="1400">
                          <a:effectLst/>
                        </a:rPr>
                        <a:t>25%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56147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Log Book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TW" sz="1400">
                          <a:effectLst/>
                        </a:rPr>
                        <a:t>30%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85509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Project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TW" sz="1400">
                          <a:effectLst/>
                        </a:rPr>
                        <a:t>25%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64478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Final exam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TW" sz="1400" dirty="0">
                          <a:effectLst/>
                        </a:rPr>
                        <a:t>20%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6468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007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and holding a petri dish&#10;&#10;Description automatically generated">
            <a:extLst>
              <a:ext uri="{FF2B5EF4-FFF2-40B4-BE49-F238E27FC236}">
                <a16:creationId xmlns:a16="http://schemas.microsoft.com/office/drawing/2014/main" id="{6ACB19A1-97A1-7E4B-FD4E-65A8F873D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751" y="-116351"/>
            <a:ext cx="12365502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743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44CDF-2CF4-2C02-9374-FEE4741F0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Other reading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C4385-D005-A46A-1A1A-9D7510D86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0" dirty="0">
                <a:solidFill>
                  <a:srgbClr val="222222"/>
                </a:solidFill>
                <a:effectLst/>
                <a:latin typeface="-apple-system"/>
              </a:rPr>
              <a:t>Meng, F., Ellis, T. The second decade of synthetic biology: 2010–2020. </a:t>
            </a:r>
            <a:r>
              <a:rPr lang="en-US" i="1" dirty="0">
                <a:solidFill>
                  <a:srgbClr val="222222"/>
                </a:solidFill>
                <a:effectLst/>
                <a:latin typeface="-apple-system"/>
              </a:rPr>
              <a:t>Nat </a:t>
            </a:r>
            <a:r>
              <a:rPr lang="en-US" i="1" dirty="0" err="1">
                <a:solidFill>
                  <a:srgbClr val="222222"/>
                </a:solidFill>
                <a:effectLst/>
                <a:latin typeface="-apple-system"/>
              </a:rPr>
              <a:t>Commun</a:t>
            </a:r>
            <a:r>
              <a:rPr lang="en-US" i="0" dirty="0">
                <a:solidFill>
                  <a:srgbClr val="222222"/>
                </a:solidFill>
                <a:effectLst/>
                <a:latin typeface="-apple-system"/>
              </a:rPr>
              <a:t> 11, 5174 (2020). </a:t>
            </a:r>
            <a:r>
              <a:rPr lang="en-US" i="0" dirty="0">
                <a:solidFill>
                  <a:srgbClr val="222222"/>
                </a:solidFill>
                <a:effectLst/>
                <a:latin typeface="-apple-system"/>
                <a:hlinkClick r:id="rId2"/>
              </a:rPr>
              <a:t>https://doi.org/10.1038/s41467-020-19092-2</a:t>
            </a:r>
            <a:endParaRPr lang="en-US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en-US" dirty="0"/>
              <a:t>John Glass’s talk about minimal cell : </a:t>
            </a:r>
            <a:r>
              <a:rPr lang="en-US" dirty="0">
                <a:hlinkClick r:id="rId3"/>
              </a:rPr>
              <a:t>https://www.youtube.com/watch?v=Qzv6j0HcNFo&amp;t=3914s&amp;ab_channel=Build-a-Cell</a:t>
            </a:r>
            <a:endParaRPr lang="en-US" dirty="0"/>
          </a:p>
          <a:p>
            <a:r>
              <a:rPr lang="en-US" dirty="0" err="1"/>
              <a:t>Onepot</a:t>
            </a:r>
            <a:r>
              <a:rPr lang="en-US" dirty="0"/>
              <a:t> PURE : </a:t>
            </a:r>
            <a:r>
              <a:rPr lang="en-US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 Simple, Robust, and Low-Cost Method To Produce the PURE Cell-Free System.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Shimizu, Y., Inoue, A.,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Tomari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, Y. </a:t>
            </a:r>
            <a:r>
              <a:rPr lang="en-US" b="0" i="1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 Cell-free translation reconstituted with purified components. </a:t>
            </a:r>
            <a:r>
              <a:rPr lang="en-US" b="0" i="1" dirty="0">
                <a:solidFill>
                  <a:srgbClr val="222222"/>
                </a:solidFill>
                <a:effectLst/>
                <a:latin typeface="-apple-system"/>
              </a:rPr>
              <a:t>Nat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-apple-system"/>
              </a:rPr>
              <a:t>Biotechnol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19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, 751–755 (2001). https://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doi.org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/10.1038/90802</a:t>
            </a:r>
            <a:endParaRPr lang="en-US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655123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anning electron micrograph of Escherchia coli (E. coli).">
            <a:extLst>
              <a:ext uri="{FF2B5EF4-FFF2-40B4-BE49-F238E27FC236}">
                <a16:creationId xmlns:a16="http://schemas.microsoft.com/office/drawing/2014/main" id="{423CFD75-92BE-1C79-B56C-09D751BD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1946"/>
            <a:ext cx="12192000" cy="822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67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2DF6BD-A931-311D-2306-4DC2163BB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70413" y="-2233011"/>
            <a:ext cx="8330891" cy="124030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CEB2A4-A51A-87B0-4D55-2648B282CC98}"/>
              </a:ext>
            </a:extLst>
          </p:cNvPr>
          <p:cNvSpPr txBox="1"/>
          <p:nvPr/>
        </p:nvSpPr>
        <p:spPr>
          <a:xfrm>
            <a:off x="5538952" y="7477376"/>
            <a:ext cx="6653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b="1" dirty="0">
                <a:solidFill>
                  <a:schemeClr val="bg1"/>
                </a:solidFill>
              </a:rPr>
              <a:t>David S. Goodsell - The Machinery of Life-Copernicus Books</a:t>
            </a:r>
          </a:p>
        </p:txBody>
      </p:sp>
    </p:spTree>
    <p:extLst>
      <p:ext uri="{BB962C8B-B14F-4D97-AF65-F5344CB8AC3E}">
        <p14:creationId xmlns:p14="http://schemas.microsoft.com/office/powerpoint/2010/main" val="414526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17047</TotalTime>
  <Words>1372</Words>
  <Application>Microsoft Macintosh PowerPoint</Application>
  <PresentationFormat>Widescreen</PresentationFormat>
  <Paragraphs>339</Paragraphs>
  <Slides>70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3" baseType="lpstr">
      <vt:lpstr>-apple-system</vt:lpstr>
      <vt:lpstr>grad</vt:lpstr>
      <vt:lpstr>system-ui</vt:lpstr>
      <vt:lpstr>Aptos</vt:lpstr>
      <vt:lpstr>Aptos Display</vt:lpstr>
      <vt:lpstr>Arial</vt:lpstr>
      <vt:lpstr>Calibri</vt:lpstr>
      <vt:lpstr>Open Sans</vt:lpstr>
      <vt:lpstr>PT Serif</vt:lpstr>
      <vt:lpstr>roboto</vt:lpstr>
      <vt:lpstr>roboto</vt:lpstr>
      <vt:lpstr>Wingdings</vt:lpstr>
      <vt:lpstr>Office Theme</vt:lpstr>
      <vt:lpstr>PowerPoint Presentation</vt:lpstr>
      <vt:lpstr>Course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Engineering Parts</vt:lpstr>
      <vt:lpstr>Central dogama</vt:lpstr>
      <vt:lpstr>PowerPoint Presentation</vt:lpstr>
      <vt:lpstr>Components required for trascnription translation</vt:lpstr>
      <vt:lpstr>PowerPoint Presentation</vt:lpstr>
      <vt:lpstr>Design a DNA template to express protein</vt:lpstr>
      <vt:lpstr>PowerPoint Presentation</vt:lpstr>
      <vt:lpstr>Design a DNA template to express protein</vt:lpstr>
      <vt:lpstr>Design a DNA template to express protein</vt:lpstr>
      <vt:lpstr>Design a DNA template to express protein</vt:lpstr>
      <vt:lpstr>Regulate protein expression</vt:lpstr>
      <vt:lpstr>Regulate protein expression</vt:lpstr>
      <vt:lpstr>Regulate protein expression</vt:lpstr>
      <vt:lpstr>Regulate protein expression</vt:lpstr>
      <vt:lpstr>Regulate protein expression</vt:lpstr>
      <vt:lpstr>Zinc Finger protein</vt:lpstr>
      <vt:lpstr>How to design protein (Zinc finger)?</vt:lpstr>
      <vt:lpstr>PowerPoint Presentation</vt:lpstr>
      <vt:lpstr>PowerPoint Presentation</vt:lpstr>
      <vt:lpstr>Application of Zinc finger</vt:lpstr>
      <vt:lpstr>Application of Zinc finger – Programmable repressor</vt:lpstr>
      <vt:lpstr>Application of Zinc finger – Programmable repressor</vt:lpstr>
      <vt:lpstr>Application of Zinc finger – Programmable repressor</vt:lpstr>
      <vt:lpstr>More informations</vt:lpstr>
      <vt:lpstr>PowerPoint Presentation</vt:lpstr>
      <vt:lpstr>PowerPoint Presentation</vt:lpstr>
      <vt:lpstr>Repressilator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we build a cell from bottom-up approach?</vt:lpstr>
      <vt:lpstr>PowerPoint Presentation</vt:lpstr>
      <vt:lpstr>PowerPoint Presentation</vt:lpstr>
      <vt:lpstr>PowerPoint Presentation</vt:lpstr>
      <vt:lpstr>PowerPoint Presentation</vt:lpstr>
      <vt:lpstr>Lysate vs PURE</vt:lpstr>
      <vt:lpstr>Lysate vs PURE</vt:lpstr>
      <vt:lpstr>Set up a PURE reaction</vt:lpstr>
      <vt:lpstr>Applications</vt:lpstr>
      <vt:lpstr>Rapid prototyping</vt:lpstr>
      <vt:lpstr>Diagnostic</vt:lpstr>
      <vt:lpstr>PowerPoint Presentation</vt:lpstr>
      <vt:lpstr>Schedule</vt:lpstr>
      <vt:lpstr>Project</vt:lpstr>
      <vt:lpstr>Project example 1- Design a reporter</vt:lpstr>
      <vt:lpstr>Project example 1- Design a reporter</vt:lpstr>
      <vt:lpstr>Project example 2 – Design a zinc finger protein</vt:lpstr>
      <vt:lpstr>Project example 3- Design a diagnostic tool</vt:lpstr>
      <vt:lpstr>What we will provide for project?</vt:lpstr>
      <vt:lpstr>What do you have to do?</vt:lpstr>
      <vt:lpstr>Schedule</vt:lpstr>
      <vt:lpstr>Other reading materials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Pao-Wan Lee</dc:creator>
  <cp:lastModifiedBy>Pao-Wan Lee</cp:lastModifiedBy>
  <cp:revision>8</cp:revision>
  <dcterms:created xsi:type="dcterms:W3CDTF">2024-08-28T20:58:44Z</dcterms:created>
  <dcterms:modified xsi:type="dcterms:W3CDTF">2024-09-10T13:10:40Z</dcterms:modified>
</cp:coreProperties>
</file>